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442" r:id="rId6"/>
    <p:sldId id="2443" r:id="rId7"/>
    <p:sldId id="2444" r:id="rId8"/>
    <p:sldId id="2451" r:id="rId9"/>
    <p:sldId id="2445" r:id="rId10"/>
    <p:sldId id="2449" r:id="rId11"/>
    <p:sldId id="2450" r:id="rId12"/>
    <p:sldId id="2441" r:id="rId13"/>
  </p:sldIdLst>
  <p:sldSz cx="12192000" cy="6858000"/>
  <p:notesSz cx="6858000" cy="9947275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0F400"/>
    <a:srgbClr val="05EE55"/>
    <a:srgbClr val="038B30"/>
    <a:srgbClr val="2F3342"/>
    <a:srgbClr val="05D74D"/>
    <a:srgbClr val="663300"/>
    <a:srgbClr val="04C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959" autoAdjust="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54265FD-4E3F-4008-BF0D-92438DDF3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11FABC-D2A4-4DDD-AE15-415703DDD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EA64C51-D352-4C16-9378-034F0E7D0BD3}" type="datetime1">
              <a:rPr lang="pt-BR" smtClean="0"/>
              <a:t>10/11/2021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7EBBAB0-AE2E-4EA6-BE3D-A8C4DA400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A31D462F-4914-49FC-A851-7FFFE9D6E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3422B72-BD1C-4F41-B10E-CA0BEB1790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907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0A8E5-AA9A-445F-A53E-995663C5BDE5}" type="datetime1">
              <a:rPr lang="pt-BR" smtClean="0"/>
              <a:pPr/>
              <a:t>10/11/2021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A3BE989-76B8-4F13-9267-01FDA45C437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69730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09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29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Imagem 13">
            <a:extLst>
              <a:ext uri="{FF2B5EF4-FFF2-40B4-BE49-F238E27FC236}">
                <a16:creationId xmlns:a16="http://schemas.microsoft.com/office/drawing/2014/main" id="{9FB41AE7-07AD-43D7-9418-6D32BE5E31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5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846D6A0C-E2C3-43CB-83D0-B5F6221079CA}"/>
              </a:ext>
            </a:extLst>
          </p:cNvPr>
          <p:cNvGrpSpPr/>
          <p:nvPr userDrawn="1"/>
        </p:nvGrpSpPr>
        <p:grpSpPr>
          <a:xfrm flipH="1">
            <a:off x="2076202" y="1374276"/>
            <a:ext cx="7324426" cy="3883523"/>
            <a:chOff x="252031" y="-22763"/>
            <a:chExt cx="7324426" cy="7269964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EDC96296-0FBF-47A5-9D6A-5D9BB647A4D7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F997D03F-0BE2-458F-92A2-4FE73B0FBF51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53F17719-10FE-433E-9CCC-4509DE17F22A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DE73F1A-AAF0-4EB4-8DF0-C152BD93C6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91372" y="2238426"/>
            <a:ext cx="6609256" cy="1508126"/>
          </a:xfrm>
        </p:spPr>
        <p:txBody>
          <a:bodyPr rtlCol="0"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</a:t>
            </a:r>
            <a:br>
              <a:rPr lang="pt-BR" noProof="0"/>
            </a:br>
            <a:r>
              <a:rPr lang="pt-BR" noProof="0"/>
              <a:t>Estilo do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075AE6-92D3-4205-B268-E1AD6C5901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91372" y="3838627"/>
            <a:ext cx="6609256" cy="450503"/>
          </a:xfrm>
        </p:spPr>
        <p:txBody>
          <a:bodyPr rtlCol="0"/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77686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0" y="451189"/>
            <a:ext cx="5276606" cy="5768636"/>
            <a:chOff x="883522" y="408327"/>
            <a:chExt cx="5276606" cy="5768636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  <p:pic>
          <p:nvPicPr>
            <p:cNvPr id="17" name="Elemento gráfico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</p:grpSp>
      <p:sp>
        <p:nvSpPr>
          <p:cNvPr id="8" name="Título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6095" y="1742989"/>
            <a:ext cx="4351911" cy="3352800"/>
          </a:xfrm>
        </p:spPr>
        <p:txBody>
          <a:bodyPr rtlCol="0">
            <a:normAutofit/>
          </a:bodyPr>
          <a:lstStyle>
            <a:lvl1pPr algn="ctr">
              <a:defRPr sz="4400" b="1" spc="3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C5F17219-39C2-44C1-BFC9-BA0D7ACD78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5087118E-1B0A-407B-BDCE-B343BC9F92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1" name="Espaço Reservado para Texto 2">
            <a:extLst>
              <a:ext uri="{FF2B5EF4-FFF2-40B4-BE49-F238E27FC236}">
                <a16:creationId xmlns:a16="http://schemas.microsoft.com/office/drawing/2014/main" id="{CEC8E835-7291-427D-948E-B544E36AD12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06094" y="4127455"/>
            <a:ext cx="4351911" cy="29643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2000" cap="all" spc="600" baseline="0">
                <a:latin typeface="+mj-lt"/>
              </a:defRPr>
            </a:lvl1pPr>
          </a:lstStyle>
          <a:p>
            <a:pPr marL="228600" lvl="0" indent="-228600" algn="ctr" rtl="0"/>
            <a:r>
              <a:rPr lang="pt-BR" noProof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80800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4" y="0"/>
            <a:ext cx="2873833" cy="5426414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884" y="0"/>
            <a:ext cx="3834596" cy="1124404"/>
          </a:xfrm>
        </p:spPr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4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EA625CC-388D-4655-BFA6-2CC4FD9E889D}"/>
              </a:ext>
            </a:extLst>
          </p:cNvPr>
          <p:cNvSpPr/>
          <p:nvPr userDrawn="1"/>
        </p:nvSpPr>
        <p:spPr>
          <a:xfrm>
            <a:off x="4659081" y="447789"/>
            <a:ext cx="2873833" cy="59579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E20B4D13-5F10-4886-AF0F-09B6ABB5C3B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71500" y="1431586"/>
            <a:ext cx="3467099" cy="436120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/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lvl="0" rtl="0">
              <a:lnSpc>
                <a:spcPct val="150000"/>
              </a:lnSpc>
            </a:pPr>
            <a:r>
              <a:rPr lang="pt-BR" noProof="0"/>
              <a:t>Clique para editar o texto Mestre</a:t>
            </a:r>
          </a:p>
          <a:p>
            <a:pPr lvl="1" rtl="0">
              <a:lnSpc>
                <a:spcPct val="150000"/>
              </a:lnSpc>
            </a:pPr>
            <a:r>
              <a:rPr lang="pt-BR" noProof="0"/>
              <a:t>Segundo nível</a:t>
            </a:r>
          </a:p>
          <a:p>
            <a:pPr lvl="2" rtl="0">
              <a:lnSpc>
                <a:spcPct val="150000"/>
              </a:lnSpc>
            </a:pPr>
            <a:r>
              <a:rPr lang="pt-BR" noProof="0"/>
              <a:t>Terceiro nível</a:t>
            </a:r>
          </a:p>
          <a:p>
            <a:pPr lvl="3" rtl="0">
              <a:lnSpc>
                <a:spcPct val="150000"/>
              </a:lnSpc>
            </a:pPr>
            <a:r>
              <a:rPr lang="pt-BR" noProof="0"/>
              <a:t>Quarto nível</a:t>
            </a:r>
          </a:p>
          <a:p>
            <a:pPr lvl="4" rtl="0">
              <a:lnSpc>
                <a:spcPct val="150000"/>
              </a:lnSpc>
            </a:pPr>
            <a:r>
              <a:rPr lang="pt-BR" noProof="0"/>
              <a:t>Quinto nível</a:t>
            </a:r>
          </a:p>
        </p:txBody>
      </p:sp>
      <p:sp>
        <p:nvSpPr>
          <p:cNvPr id="19" name="Espaço Reservado para Conteúdo 3">
            <a:extLst>
              <a:ext uri="{FF2B5EF4-FFF2-40B4-BE49-F238E27FC236}">
                <a16:creationId xmlns:a16="http://schemas.microsoft.com/office/drawing/2014/main" id="{EE7BCAD4-8DB6-482F-8DC0-F6D653F9221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153394" y="1431586"/>
            <a:ext cx="3467106" cy="436120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/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lvl="0" rtl="0">
              <a:lnSpc>
                <a:spcPct val="150000"/>
              </a:lnSpc>
            </a:pPr>
            <a:r>
              <a:rPr lang="pt-BR" noProof="0"/>
              <a:t>Clique para editar o texto Mestre</a:t>
            </a:r>
          </a:p>
          <a:p>
            <a:pPr lvl="1" rtl="0">
              <a:lnSpc>
                <a:spcPct val="150000"/>
              </a:lnSpc>
            </a:pPr>
            <a:r>
              <a:rPr lang="pt-BR" noProof="0"/>
              <a:t>Segundo nível</a:t>
            </a:r>
          </a:p>
          <a:p>
            <a:pPr lvl="2" rtl="0">
              <a:lnSpc>
                <a:spcPct val="150000"/>
              </a:lnSpc>
            </a:pPr>
            <a:r>
              <a:rPr lang="pt-BR" noProof="0"/>
              <a:t>Terceiro nível</a:t>
            </a:r>
          </a:p>
          <a:p>
            <a:pPr lvl="3" rtl="0">
              <a:lnSpc>
                <a:spcPct val="150000"/>
              </a:lnSpc>
            </a:pPr>
            <a:r>
              <a:rPr lang="pt-BR" noProof="0"/>
              <a:t>Quarto nível</a:t>
            </a:r>
          </a:p>
          <a:p>
            <a:pPr lvl="4" rtl="0">
              <a:lnSpc>
                <a:spcPct val="150000"/>
              </a:lnSpc>
            </a:pPr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1524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38A5A1-070F-43C9-B2D5-C557B0D72B9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3882" y="1061132"/>
            <a:ext cx="3464717" cy="823912"/>
          </a:xfrm>
          <a:ln>
            <a:noFill/>
          </a:ln>
        </p:spPr>
        <p:txBody>
          <a:bodyPr rtlCol="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CCBEC1-2F48-4E90-ADF0-BEE2B9E477B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3882" y="2108201"/>
            <a:ext cx="3464717" cy="3684588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4" y="0"/>
            <a:ext cx="2873833" cy="5426414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884" y="0"/>
            <a:ext cx="3834596" cy="1124404"/>
          </a:xfrm>
        </p:spPr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4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EA625CC-388D-4655-BFA6-2CC4FD9E889D}"/>
              </a:ext>
            </a:extLst>
          </p:cNvPr>
          <p:cNvSpPr/>
          <p:nvPr userDrawn="1"/>
        </p:nvSpPr>
        <p:spPr>
          <a:xfrm>
            <a:off x="4659081" y="447789"/>
            <a:ext cx="2873833" cy="59579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4" name="Espaço reservado para texto 4">
            <a:extLst>
              <a:ext uri="{FF2B5EF4-FFF2-40B4-BE49-F238E27FC236}">
                <a16:creationId xmlns:a16="http://schemas.microsoft.com/office/drawing/2014/main" id="{17A78D63-E00C-4155-A5B2-B3431A09ACB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53395" y="1061132"/>
            <a:ext cx="3464721" cy="823912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b="1" dirty="0">
                <a:latin typeface="+mj-lt"/>
              </a:defRPr>
            </a:lvl1pPr>
          </a:lstStyle>
          <a:p>
            <a:pPr marL="228600" lvl="0" indent="-228600" algn="ctr" rtl="0"/>
            <a:r>
              <a:rPr lang="pt-BR" noProof="0"/>
              <a:t>Clique para editar o texto Mestre</a:t>
            </a:r>
          </a:p>
        </p:txBody>
      </p:sp>
      <p:sp>
        <p:nvSpPr>
          <p:cNvPr id="15" name="Espaço reservado para conteúdo 5">
            <a:extLst>
              <a:ext uri="{FF2B5EF4-FFF2-40B4-BE49-F238E27FC236}">
                <a16:creationId xmlns:a16="http://schemas.microsoft.com/office/drawing/2014/main" id="{60C17447-B870-4054-B568-8B6B321EC5B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8153394" y="2108201"/>
            <a:ext cx="3464722" cy="3684588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marL="228600" lvl="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noProof="0"/>
              <a:t>Clique para editar o texto Mestre</a:t>
            </a:r>
          </a:p>
          <a:p>
            <a:pPr marL="228600" lvl="1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noProof="0"/>
              <a:t>Segundo nível</a:t>
            </a:r>
          </a:p>
          <a:p>
            <a:pPr marL="228600" lvl="2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noProof="0"/>
              <a:t>Terceiro nível</a:t>
            </a:r>
          </a:p>
          <a:p>
            <a:pPr marL="228600" lvl="3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noProof="0"/>
              <a:t>Quarto nível</a:t>
            </a:r>
          </a:p>
          <a:p>
            <a:pPr marL="228600" lvl="4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96335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7F3105-8D8F-4FF3-9A7F-0F067BB810A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BD117255-8347-4647-9EA2-7ED06A73C1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9F3E8482-B43D-4B69-8645-6B735F91B92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94478" y="587829"/>
            <a:ext cx="5326022" cy="5273221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DDD410-5ABA-46A5-B282-F37437EFB673}"/>
              </a:ext>
            </a:extLst>
          </p:cNvPr>
          <p:cNvSpPr/>
          <p:nvPr userDrawn="1"/>
        </p:nvSpPr>
        <p:spPr>
          <a:xfrm>
            <a:off x="1159727" y="1224451"/>
            <a:ext cx="4226024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D9BC9CBF-CF7B-4E39-9FD1-961882EC596A}"/>
              </a:ext>
            </a:extLst>
          </p:cNvPr>
          <p:cNvSpPr/>
          <p:nvPr userDrawn="1"/>
        </p:nvSpPr>
        <p:spPr>
          <a:xfrm>
            <a:off x="657060" y="698704"/>
            <a:ext cx="4473025" cy="570179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97A3D921-B9D5-42DC-9037-298968D94C95}"/>
              </a:ext>
            </a:extLst>
          </p:cNvPr>
          <p:cNvGrpSpPr/>
          <p:nvPr userDrawn="1"/>
        </p:nvGrpSpPr>
        <p:grpSpPr>
          <a:xfrm>
            <a:off x="657060" y="435124"/>
            <a:ext cx="5134751" cy="6215741"/>
            <a:chOff x="252031" y="391887"/>
            <a:chExt cx="7433283" cy="6215741"/>
          </a:xfrm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9BDB1890-91F2-49FC-B0F4-3F3FF11B6A1A}"/>
                </a:ext>
              </a:extLst>
            </p:cNvPr>
            <p:cNvSpPr/>
            <p:nvPr userDrawn="1"/>
          </p:nvSpPr>
          <p:spPr>
            <a:xfrm>
              <a:off x="979713" y="1181214"/>
              <a:ext cx="6117771" cy="5426414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6A62F937-16D4-4A6C-B247-D0A62BC6560D}"/>
                </a:ext>
              </a:extLst>
            </p:cNvPr>
            <p:cNvSpPr/>
            <p:nvPr userDrawn="1"/>
          </p:nvSpPr>
          <p:spPr>
            <a:xfrm>
              <a:off x="609600" y="391887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B9335681-5A6F-48BE-8160-2000D0F242FB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1E2B8D-1C12-403F-BE59-ECC565466CB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2546851"/>
            <a:ext cx="4101084" cy="3396749"/>
          </a:xfrm>
        </p:spPr>
        <p:txBody>
          <a:bodyPr rtlCol="0"/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F0F519-65FC-434F-8F2F-F778A20A82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1480457"/>
            <a:ext cx="4101084" cy="979308"/>
          </a:xfrm>
        </p:spPr>
        <p:txBody>
          <a:bodyPr rtlCol="0" anchor="b"/>
          <a:lstStyle>
            <a:lvl1pPr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27291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34A85DE8-81C6-4A53-8754-137A795CA5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A66073F-5CD2-4EAC-890A-F6BB43D2BD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4981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ape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2" name="Espaço Reservado para o Número do Slide 1">
            <a:extLst>
              <a:ext uri="{FF2B5EF4-FFF2-40B4-BE49-F238E27FC236}">
                <a16:creationId xmlns:a16="http://schemas.microsoft.com/office/drawing/2014/main" id="{34A85DE8-81C6-4A53-8754-137A795CA5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A66073F-5CD2-4EAC-890A-F6BB43D2BD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805804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8571B4-4133-4DE5-AD8F-A341842CBE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CB65AC00-5FCA-4A4E-A036-2FCBDEAF1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5880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Imagem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4919153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42DCA22-1DF2-42CB-8741-F0CE575EAF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04" y="1676400"/>
            <a:ext cx="5196241" cy="3352800"/>
          </a:xfrm>
        </p:spPr>
        <p:txBody>
          <a:bodyPr rtlCol="0">
            <a:normAutofit/>
          </a:bodyPr>
          <a:lstStyle>
            <a:lvl1pPr>
              <a:defRPr sz="4400" b="1" spc="3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DD89F3-6B87-4C54-83B9-A6481CB4FC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39394" y="365125"/>
            <a:ext cx="4114801" cy="5811838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pic>
        <p:nvPicPr>
          <p:cNvPr id="11" name="Elemento gráfico 10">
            <a:extLst>
              <a:ext uri="{FF2B5EF4-FFF2-40B4-BE49-F238E27FC236}">
                <a16:creationId xmlns:a16="http://schemas.microsoft.com/office/drawing/2014/main" id="{479D679C-E90D-4916-BCE6-71C32B831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9938" y="1088572"/>
            <a:ext cx="4572000" cy="4572000"/>
          </a:xfrm>
          <a:prstGeom prst="rect">
            <a:avLst/>
          </a:prstGeom>
        </p:spPr>
      </p:pic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C200B3-102B-4BB6-AEB0-D99EE027F0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B450C90-6D4A-4D50-B15D-91C587AABC6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4176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s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Imagem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9927771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9325050-38BE-4AB2-B450-8DC9C0EDD386}"/>
              </a:ext>
            </a:extLst>
          </p:cNvPr>
          <p:cNvGrpSpPr/>
          <p:nvPr userDrawn="1"/>
        </p:nvGrpSpPr>
        <p:grpSpPr>
          <a:xfrm>
            <a:off x="883522" y="408327"/>
            <a:ext cx="5276606" cy="5768636"/>
            <a:chOff x="883522" y="408327"/>
            <a:chExt cx="5276606" cy="5768636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3D68A4CE-A5FD-4656-82E1-43D586CC441E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  <p:pic>
          <p:nvPicPr>
            <p:cNvPr id="15" name="Elemento gráfico 14">
              <a:extLst>
                <a:ext uri="{FF2B5EF4-FFF2-40B4-BE49-F238E27FC236}">
                  <a16:creationId xmlns:a16="http://schemas.microsoft.com/office/drawing/2014/main" id="{E66B1E37-8CEC-44ED-A239-C755B72AC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B7E28405-97F5-4E03-86F1-FAE2FEA6CFF8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719FCC9B-E3B8-49CF-BD22-D553FFAAE5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01775"/>
            <a:ext cx="4351911" cy="2384466"/>
          </a:xfrm>
        </p:spPr>
        <p:txBody>
          <a:bodyPr rtlCol="0">
            <a:normAutofit/>
          </a:bodyPr>
          <a:lstStyle>
            <a:lvl1pPr algn="ctr">
              <a:defRPr sz="4400" b="1" spc="3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id="{4F21EA87-CE67-4A1E-B2E0-513F775C7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199" y="3886241"/>
            <a:ext cx="4351910" cy="296437"/>
          </a:xfrm>
        </p:spPr>
        <p:txBody>
          <a:bodyPr lIns="0" rIns="0" rtlCol="0">
            <a:noAutofit/>
          </a:bodyPr>
          <a:lstStyle>
            <a:lvl1pPr marL="0" indent="0" algn="ctr">
              <a:buNone/>
              <a:defRPr sz="2000" spc="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MESTRE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6AADF661-E593-4423-A8A8-F22C9439078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F8BD6A50-BDFC-4B4C-9D3B-53B545F5318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48143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s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Imagem 13">
            <a:extLst>
              <a:ext uri="{FF2B5EF4-FFF2-40B4-BE49-F238E27FC236}">
                <a16:creationId xmlns:a16="http://schemas.microsoft.com/office/drawing/2014/main" id="{B599FEC8-12D0-4EB5-8573-C891D56C84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5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0" y="451189"/>
            <a:ext cx="5276606" cy="5768636"/>
            <a:chOff x="883522" y="408327"/>
            <a:chExt cx="5276606" cy="5768636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  <p:pic>
          <p:nvPicPr>
            <p:cNvPr id="17" name="Elemento gráfico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</p:grpSp>
      <p:sp>
        <p:nvSpPr>
          <p:cNvPr id="8" name="Título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6095" y="1742989"/>
            <a:ext cx="4351911" cy="3352800"/>
          </a:xfrm>
        </p:spPr>
        <p:txBody>
          <a:bodyPr rtlCol="0">
            <a:normAutofit/>
          </a:bodyPr>
          <a:lstStyle>
            <a:lvl1pPr algn="ctr">
              <a:defRPr sz="4400" b="1" spc="3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2" name="Espaço Reservado para Texto 2">
            <a:extLst>
              <a:ext uri="{FF2B5EF4-FFF2-40B4-BE49-F238E27FC236}">
                <a16:creationId xmlns:a16="http://schemas.microsoft.com/office/drawing/2014/main" id="{74491700-C4EB-4143-ACD3-DE153BF9DD9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06094" y="4127455"/>
            <a:ext cx="4351910" cy="296437"/>
          </a:xfrm>
        </p:spPr>
        <p:txBody>
          <a:bodyPr lIns="0" rIns="0" rtlCol="0">
            <a:noAutofit/>
          </a:bodyPr>
          <a:lstStyle>
            <a:lvl1pPr marL="0" indent="0" algn="ctr">
              <a:buNone/>
              <a:defRPr sz="2000" spc="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MESTRE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C5F17219-39C2-44C1-BFC9-BA0D7ACD78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3" name="Espaço Reservado para o Número do Slide 2">
            <a:extLst>
              <a:ext uri="{FF2B5EF4-FFF2-40B4-BE49-F238E27FC236}">
                <a16:creationId xmlns:a16="http://schemas.microsoft.com/office/drawing/2014/main" id="{5087118E-1B0A-407B-BDCE-B343BC9F92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995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4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38A5A1-070F-43C9-B2D5-C557B0D72B9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3882" y="1061132"/>
            <a:ext cx="3464717" cy="823912"/>
          </a:xfrm>
          <a:ln>
            <a:noFill/>
          </a:ln>
        </p:spPr>
        <p:txBody>
          <a:bodyPr rtlCol="0" anchor="ctr"/>
          <a:lstStyle>
            <a:lvl1pPr marL="0" indent="0" algn="ctr" rtl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 dirty="0"/>
              <a:t>Clique para editar o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CCBEC1-2F48-4E90-ADF0-BEE2B9E477B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3882" y="2108201"/>
            <a:ext cx="3464717" cy="3684588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1" name="Espaço Reservado para Texto 2">
            <a:extLst>
              <a:ext uri="{FF2B5EF4-FFF2-40B4-BE49-F238E27FC236}">
                <a16:creationId xmlns:a16="http://schemas.microsoft.com/office/drawing/2014/main" id="{367F380C-58A9-4490-AC57-579A90290F3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0" y="1061132"/>
            <a:ext cx="3464717" cy="823912"/>
          </a:xfrm>
          <a:ln>
            <a:noFill/>
          </a:ln>
        </p:spPr>
        <p:txBody>
          <a:bodyPr rtlCol="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 dirty="0"/>
              <a:t>Clique para editar o texto Mestre</a:t>
            </a:r>
          </a:p>
        </p:txBody>
      </p:sp>
      <p:sp>
        <p:nvSpPr>
          <p:cNvPr id="12" name="Espaço reservado para conteúdo 3">
            <a:extLst>
              <a:ext uri="{FF2B5EF4-FFF2-40B4-BE49-F238E27FC236}">
                <a16:creationId xmlns:a16="http://schemas.microsoft.com/office/drawing/2014/main" id="{DA285A94-0E4E-47DC-8E61-41F684F37003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2108201"/>
            <a:ext cx="3464717" cy="3684588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4" y="38100"/>
            <a:ext cx="2873833" cy="5426414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16" name="Espaço Reservado para Imagem 13">
            <a:extLst>
              <a:ext uri="{FF2B5EF4-FFF2-40B4-BE49-F238E27FC236}">
                <a16:creationId xmlns:a16="http://schemas.microsoft.com/office/drawing/2014/main" id="{354FBDC8-CD65-4972-A821-C25297B1A8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59082" y="489291"/>
            <a:ext cx="2873833" cy="5920920"/>
          </a:xfrm>
          <a:solidFill>
            <a:schemeClr val="bg1"/>
          </a:solidFill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884" y="0"/>
            <a:ext cx="3834596" cy="1124404"/>
          </a:xfrm>
        </p:spPr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8074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ABD40C7A-92CE-46D6-B056-C75D73663328}"/>
              </a:ext>
            </a:extLst>
          </p:cNvPr>
          <p:cNvSpPr/>
          <p:nvPr userDrawn="1"/>
        </p:nvSpPr>
        <p:spPr>
          <a:xfrm>
            <a:off x="609600" y="391887"/>
            <a:ext cx="7075714" cy="5878284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2877C5F-FF39-4400-9C13-0D7F04A0C78F}"/>
              </a:ext>
            </a:extLst>
          </p:cNvPr>
          <p:cNvSpPr/>
          <p:nvPr userDrawn="1"/>
        </p:nvSpPr>
        <p:spPr>
          <a:xfrm>
            <a:off x="6727371" y="54430"/>
            <a:ext cx="1238278" cy="65531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AE90E16-AEC5-4F82-85B0-DDEA26AA9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097484" y="0"/>
            <a:ext cx="5094515" cy="6858000"/>
          </a:xfrm>
          <a:solidFill>
            <a:schemeClr val="bg1">
              <a:lumMod val="5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A1A2116-206B-49CD-9ECC-078E4F72904C}"/>
              </a:ext>
            </a:extLst>
          </p:cNvPr>
          <p:cNvSpPr/>
          <p:nvPr userDrawn="1"/>
        </p:nvSpPr>
        <p:spPr>
          <a:xfrm>
            <a:off x="979713" y="1181214"/>
            <a:ext cx="6117771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  <a:p>
            <a:pPr algn="ctr" rtl="0"/>
            <a:endParaRPr lang="pt-BR" noProof="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69E75A6-06C5-49D0-9164-3098CE0E53D8}"/>
              </a:ext>
            </a:extLst>
          </p:cNvPr>
          <p:cNvSpPr/>
          <p:nvPr userDrawn="1"/>
        </p:nvSpPr>
        <p:spPr>
          <a:xfrm>
            <a:off x="957943" y="655467"/>
            <a:ext cx="5769428" cy="570179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7F3105-8D8F-4FF3-9A7F-0F067BB810A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1E2B8D-1C12-403F-BE59-ECC565466CB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57943" y="2546851"/>
            <a:ext cx="5138057" cy="3396749"/>
          </a:xfrm>
        </p:spPr>
        <p:txBody>
          <a:bodyPr rtlCol="0"/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F0F519-65FC-434F-8F2F-F778A20A82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7943" y="1480457"/>
            <a:ext cx="5138057" cy="979308"/>
          </a:xfrm>
        </p:spPr>
        <p:txBody>
          <a:bodyPr rtlCol="0" anchor="b"/>
          <a:lstStyle>
            <a:lvl1pPr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BD117255-8347-4647-9EA2-7ED06A73C1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7725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42E9CCD-6BB8-4209-A6BA-85186795608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400191" y="470641"/>
            <a:ext cx="5220309" cy="5916718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1E8CB484-5390-4B2F-9BFB-D0733BEE88A5}"/>
              </a:ext>
            </a:extLst>
          </p:cNvPr>
          <p:cNvGrpSpPr/>
          <p:nvPr userDrawn="1"/>
        </p:nvGrpSpPr>
        <p:grpSpPr>
          <a:xfrm>
            <a:off x="657060" y="435124"/>
            <a:ext cx="5134751" cy="6215741"/>
            <a:chOff x="252031" y="391887"/>
            <a:chExt cx="7433283" cy="6215741"/>
          </a:xfrm>
        </p:grpSpPr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A8354BDC-9788-4AB5-A841-99D95C68804F}"/>
                </a:ext>
              </a:extLst>
            </p:cNvPr>
            <p:cNvSpPr/>
            <p:nvPr userDrawn="1"/>
          </p:nvSpPr>
          <p:spPr>
            <a:xfrm>
              <a:off x="979713" y="1181214"/>
              <a:ext cx="6117771" cy="5426414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36778BD9-B865-4156-B319-6A8242F0D4D5}"/>
                </a:ext>
              </a:extLst>
            </p:cNvPr>
            <p:cNvSpPr/>
            <p:nvPr userDrawn="1"/>
          </p:nvSpPr>
          <p:spPr>
            <a:xfrm>
              <a:off x="609600" y="391887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AEB70006-7799-4F63-912B-45662CE14500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167" y="1099002"/>
            <a:ext cx="4226024" cy="573989"/>
          </a:xfrm>
        </p:spPr>
        <p:txBody>
          <a:bodyPr lIns="0" rIns="0" rtlCol="0">
            <a:noAutofit/>
          </a:bodyPr>
          <a:lstStyle>
            <a:lvl1pPr>
              <a:defRPr sz="3200" b="1" spc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9167" y="2145234"/>
            <a:ext cx="4226024" cy="3857329"/>
          </a:xfrm>
        </p:spPr>
        <p:txBody>
          <a:bodyPr lIns="0" rIns="0"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Texto 2">
            <a:extLst>
              <a:ext uri="{FF2B5EF4-FFF2-40B4-BE49-F238E27FC236}">
                <a16:creationId xmlns:a16="http://schemas.microsoft.com/office/drawing/2014/main" id="{6CAAB964-0A56-4842-AA82-7610F726CD1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1804" y="1737564"/>
            <a:ext cx="4197802" cy="407670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2000" spc="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MESTRE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311BA1-4F61-4FA7-9C20-685B3689CAE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8" name="Espaço Reservado para o Número do Slide 7">
            <a:extLst>
              <a:ext uri="{FF2B5EF4-FFF2-40B4-BE49-F238E27FC236}">
                <a16:creationId xmlns:a16="http://schemas.microsoft.com/office/drawing/2014/main" id="{8EF357A5-40C6-41A4-B1BE-0AF78D459AC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92789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:a16="http://schemas.microsoft.com/office/drawing/2014/main" id="{846D6A0C-E2C3-43CB-83D0-B5F6221079CA}"/>
              </a:ext>
            </a:extLst>
          </p:cNvPr>
          <p:cNvGrpSpPr/>
          <p:nvPr userDrawn="1"/>
        </p:nvGrpSpPr>
        <p:grpSpPr>
          <a:xfrm flipH="1">
            <a:off x="2076202" y="1374276"/>
            <a:ext cx="7324426" cy="3883523"/>
            <a:chOff x="252031" y="-22763"/>
            <a:chExt cx="7324426" cy="7269964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EDC96296-0FBF-47A5-9D6A-5D9BB647A4D7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  <a:p>
              <a:pPr algn="ctr" rtl="0"/>
              <a:endParaRPr lang="pt-BR" noProof="0" dirty="0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F997D03F-0BE2-458F-92A2-4FE73B0FBF51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53F17719-10FE-433E-9CCC-4509DE17F22A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DE73F1A-AAF0-4EB4-8DF0-C152BD93C6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91372" y="2238426"/>
            <a:ext cx="6609256" cy="1508126"/>
          </a:xfrm>
        </p:spPr>
        <p:txBody>
          <a:bodyPr rtlCol="0"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</a:t>
            </a:r>
            <a:br>
              <a:rPr lang="pt-BR" noProof="0"/>
            </a:br>
            <a:r>
              <a:rPr lang="pt-BR" noProof="0"/>
              <a:t>Estilo do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075AE6-92D3-4205-B268-E1AD6C5901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91372" y="3838627"/>
            <a:ext cx="6609256" cy="450503"/>
          </a:xfrm>
        </p:spPr>
        <p:txBody>
          <a:bodyPr rtlCol="0"/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4519" y="1189038"/>
            <a:ext cx="11002962" cy="49879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44C8ED9-0534-4EC5-8080-49DFF65B3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0"/>
            <a:ext cx="11002962" cy="1189038"/>
          </a:xfrm>
        </p:spPr>
        <p:txBody>
          <a:bodyPr rtlCol="0">
            <a:normAutofit/>
          </a:bodyPr>
          <a:lstStyle>
            <a:lvl1pPr algn="ctr">
              <a:defRPr sz="3600" b="1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DO TÍTULO MESTRE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C6E0AC-4834-46AF-A953-9EE372259D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0D4F2F3C-7D16-40A3-A7C1-77AE127D5D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5686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F27C465-B000-4905-9328-DBAB7930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110002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BF3059-D5B9-418C-A60B-C3C8E261E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884" y="1188720"/>
            <a:ext cx="11000232" cy="4988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87F727-48BD-4EB4-B57F-5AC03BEB1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5884" y="64683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9" name="Retângulo: Canto único recortado 8">
            <a:extLst>
              <a:ext uri="{FF2B5EF4-FFF2-40B4-BE49-F238E27FC236}">
                <a16:creationId xmlns:a16="http://schemas.microsoft.com/office/drawing/2014/main" id="{7166C798-72CE-4F2D-9A04-013F24A2659F}"/>
              </a:ext>
            </a:extLst>
          </p:cNvPr>
          <p:cNvSpPr/>
          <p:nvPr userDrawn="1"/>
        </p:nvSpPr>
        <p:spPr>
          <a:xfrm flipH="1">
            <a:off x="11549269" y="6356350"/>
            <a:ext cx="642731" cy="501650"/>
          </a:xfrm>
          <a:prstGeom prst="snip1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50000">
                <a:srgbClr val="05EE55">
                  <a:alpha val="70000"/>
                </a:srgbClr>
              </a:gs>
              <a:gs pos="100000">
                <a:srgbClr val="C0F4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>
              <a:solidFill>
                <a:schemeClr val="bg1"/>
              </a:solidFill>
            </a:endParaRPr>
          </a:p>
        </p:txBody>
      </p:sp>
      <p:sp>
        <p:nvSpPr>
          <p:cNvPr id="10" name="Espaço Reservado para o Número do Slide 5">
            <a:extLst>
              <a:ext uri="{FF2B5EF4-FFF2-40B4-BE49-F238E27FC236}">
                <a16:creationId xmlns:a16="http://schemas.microsoft.com/office/drawing/2014/main" id="{3ACE58C5-CE1C-415B-8591-25A53FF2A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05746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6527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1" r:id="rId4"/>
    <p:sldLayoutId id="2147483653" r:id="rId5"/>
    <p:sldLayoutId id="2147483657" r:id="rId6"/>
    <p:sldLayoutId id="2147483663" r:id="rId7"/>
    <p:sldLayoutId id="2147483669" r:id="rId8"/>
    <p:sldLayoutId id="2147483661" r:id="rId9"/>
    <p:sldLayoutId id="2147483666" r:id="rId10"/>
    <p:sldLayoutId id="2147483670" r:id="rId11"/>
    <p:sldLayoutId id="2147483667" r:id="rId12"/>
    <p:sldLayoutId id="2147483668" r:id="rId13"/>
    <p:sldLayoutId id="2147483665" r:id="rId14"/>
    <p:sldLayoutId id="2147483671" r:id="rId15"/>
    <p:sldLayoutId id="2147483655" r:id="rId16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Imagem 4" descr="Desenho triangular de um telhado">
            <a:extLst>
              <a:ext uri="{FF2B5EF4-FFF2-40B4-BE49-F238E27FC236}">
                <a16:creationId xmlns:a16="http://schemas.microsoft.com/office/drawing/2014/main" id="{01F590AB-1AF1-489D-B942-2800AE8629C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5" name="Retângulo 34">
            <a:extLst>
              <a:ext uri="{FF2B5EF4-FFF2-40B4-BE49-F238E27FC236}">
                <a16:creationId xmlns:a16="http://schemas.microsoft.com/office/drawing/2014/main" id="{B6C8E487-ADDC-4F1B-A30A-BAABB4998F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1015" y="0"/>
            <a:ext cx="12263015" cy="6858000"/>
          </a:xfrm>
          <a:prstGeom prst="rect">
            <a:avLst/>
          </a:prstGeom>
          <a:solidFill>
            <a:srgbClr val="2F334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11BEC607-8474-408E-A7AC-48A065F31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2437748" y="1326733"/>
            <a:ext cx="7324426" cy="3883523"/>
            <a:chOff x="252031" y="-22763"/>
            <a:chExt cx="7324426" cy="7269964"/>
          </a:xfrm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</p:txBody>
        </p:sp>
        <p:sp>
          <p:nvSpPr>
            <p:cNvPr id="41" name="Retângulo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43" name="Retângulo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sp>
        <p:nvSpPr>
          <p:cNvPr id="7" name="Subtítulo 6">
            <a:extLst>
              <a:ext uri="{FF2B5EF4-FFF2-40B4-BE49-F238E27FC236}">
                <a16:creationId xmlns:a16="http://schemas.microsoft.com/office/drawing/2014/main" id="{9935280A-EBD5-4EFA-81A0-313C85F98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1958" y="4837996"/>
            <a:ext cx="6609256" cy="450503"/>
          </a:xfrm>
        </p:spPr>
        <p:txBody>
          <a:bodyPr rtlCol="0">
            <a:normAutofit fontScale="70000" lnSpcReduction="20000"/>
          </a:bodyPr>
          <a:lstStyle/>
          <a:p>
            <a:r>
              <a:rPr lang="pt-BR" dirty="0"/>
              <a:t>GESTÃO: MANUEL GUSTAVO DE ARAÚJO MOREIRA</a:t>
            </a:r>
          </a:p>
          <a:p>
            <a:pPr rtl="0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B32223E-FBE8-4CC7-BE38-1942AE0CC418}"/>
              </a:ext>
            </a:extLst>
          </p:cNvPr>
          <p:cNvSpPr/>
          <p:nvPr/>
        </p:nvSpPr>
        <p:spPr>
          <a:xfrm>
            <a:off x="2681517" y="2508702"/>
            <a:ext cx="76859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t-BR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Forte" panose="03060902040502070203" pitchFamily="66" charset="0"/>
            </a:endParaRPr>
          </a:p>
          <a:p>
            <a:pPr algn="ctr"/>
            <a:endParaRPr lang="pt-BR" sz="32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Forte" panose="03060902040502070203" pitchFamily="66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391C11-D67C-4A87-9A2D-22D50F7893A1}"/>
              </a:ext>
            </a:extLst>
          </p:cNvPr>
          <p:cNvSpPr/>
          <p:nvPr/>
        </p:nvSpPr>
        <p:spPr>
          <a:xfrm>
            <a:off x="2916720" y="2020928"/>
            <a:ext cx="7204604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600" b="1" cap="none" spc="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Forte" panose="03060902040502070203" pitchFamily="66" charset="0"/>
              </a:rPr>
              <a:t>LEI ORÇAMENTÁRIA ANUAL –LOA - 2022</a:t>
            </a:r>
          </a:p>
          <a:p>
            <a:pPr algn="ctr"/>
            <a:r>
              <a:rPr lang="pt-BR" sz="3600" b="1" cap="none" spc="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Forte" panose="03060902040502070203" pitchFamily="66" charset="0"/>
              </a:rPr>
              <a:t>MONTANHAS – RN</a:t>
            </a:r>
            <a:endParaRPr lang="pt-BR" sz="3600" b="1" cap="none" spc="0" dirty="0">
              <a:ln w="12700">
                <a:solidFill>
                  <a:srgbClr val="FFFF00"/>
                </a:solidFill>
                <a:prstDash val="solid"/>
              </a:ln>
              <a:solidFill>
                <a:schemeClr val="bg2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Subtítulo 6">
            <a:extLst>
              <a:ext uri="{FF2B5EF4-FFF2-40B4-BE49-F238E27FC236}">
                <a16:creationId xmlns:a16="http://schemas.microsoft.com/office/drawing/2014/main" id="{B74D5B71-BFE8-4D37-B12F-9E2B284B6FA7}"/>
              </a:ext>
            </a:extLst>
          </p:cNvPr>
          <p:cNvSpPr txBox="1">
            <a:spLocks/>
          </p:cNvSpPr>
          <p:nvPr/>
        </p:nvSpPr>
        <p:spPr>
          <a:xfrm>
            <a:off x="3214394" y="4158474"/>
            <a:ext cx="6609256" cy="450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spc="3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Art. 165 da CF e 48 da LRF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2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273C72D6-5220-4D4F-BCDE-83A413325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860285"/>
              </p:ext>
            </p:extLst>
          </p:nvPr>
        </p:nvGraphicFramePr>
        <p:xfrm>
          <a:off x="984739" y="1684536"/>
          <a:ext cx="9113418" cy="333763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213565">
                  <a:extLst>
                    <a:ext uri="{9D8B030D-6E8A-4147-A177-3AD203B41FA5}">
                      <a16:colId xmlns:a16="http://schemas.microsoft.com/office/drawing/2014/main" val="2337430283"/>
                    </a:ext>
                  </a:extLst>
                </a:gridCol>
                <a:gridCol w="2899853">
                  <a:extLst>
                    <a:ext uri="{9D8B030D-6E8A-4147-A177-3AD203B41FA5}">
                      <a16:colId xmlns:a16="http://schemas.microsoft.com/office/drawing/2014/main" val="1582375698"/>
                    </a:ext>
                  </a:extLst>
                </a:gridCol>
              </a:tblGrid>
              <a:tr h="4783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kern="1200" cap="none" spc="0" normalizeH="0" baseline="0" noProof="0" dirty="0">
                          <a:ln w="9525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glow rad="228600">
                              <a:srgbClr val="404040">
                                <a:satMod val="175000"/>
                                <a:alpha val="40000"/>
                              </a:srgbClr>
                            </a:glow>
                            <a:outerShdw blurRad="12700" dist="38100" dir="2700000" algn="tl" rotWithShape="0">
                              <a:srgbClr val="C2C2C2">
                                <a:lumMod val="60000"/>
                                <a:lumOff val="40000"/>
                              </a:srgbClr>
                            </a:outerShdw>
                          </a:effectLst>
                          <a:uLnTx/>
                          <a:uFillTx/>
                        </a:rPr>
                        <a:t>PREVISÃO ORÇAMENTÁRIA – LOA 2022 – MONTANHAS</a:t>
                      </a:r>
                      <a:endParaRPr kumimoji="0" lang="pt-BR" sz="1800" b="1" i="0" u="none" strike="noStrike" kern="1200" cap="none" spc="0" normalizeH="0" baseline="0" noProof="0" dirty="0">
                        <a:ln w="9525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glow rad="228600">
                            <a:srgbClr val="404040">
                              <a:satMod val="175000"/>
                              <a:alpha val="40000"/>
                            </a:srgbClr>
                          </a:glow>
                          <a:outerShdw blurRad="12700" dist="38100" dir="2700000" algn="tl" rotWithShape="0">
                            <a:srgbClr val="C2C2C2">
                              <a:lumMod val="60000"/>
                              <a:lumOff val="40000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굴림" panose="020B0600000101010101" pitchFamily="34" charset="-127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347215"/>
                  </a:ext>
                </a:extLst>
              </a:tr>
              <a:tr h="478328">
                <a:tc gridSpan="2"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bg2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45467"/>
                  </a:ext>
                </a:extLst>
              </a:tr>
              <a:tr h="47832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TIPO DE ORÇAMENTO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150470"/>
                  </a:ext>
                </a:extLst>
              </a:tr>
              <a:tr h="4783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VALOR ORÇADO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640279"/>
                  </a:ext>
                </a:extLst>
              </a:tr>
              <a:tr h="478328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Orçamento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Fiscal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26.008.601,00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363650"/>
                  </a:ext>
                </a:extLst>
              </a:tr>
              <a:tr h="467663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Orçamento de Seguridade (Saúde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e Assistência Social)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10.168.934,00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85012"/>
                  </a:ext>
                </a:extLst>
              </a:tr>
              <a:tr h="478328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36.177.535,00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089057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7DC8BFE-5D3C-497B-B62E-61B9F90587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8C2E478F-E849-4A8C-AF1F-CBCC78A7CBFA}" type="slidenum">
              <a:rPr lang="pt-BR" noProof="0" smtClean="0"/>
              <a:pPr rtl="0"/>
              <a:t>2</a:t>
            </a:fld>
            <a:endParaRPr lang="pt-BR" noProof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662735D-2A14-438C-92C4-08CF70A3C735}"/>
              </a:ext>
            </a:extLst>
          </p:cNvPr>
          <p:cNvSpPr txBox="1"/>
          <p:nvPr/>
        </p:nvSpPr>
        <p:spPr>
          <a:xfrm>
            <a:off x="0" y="648866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1200" dirty="0">
                <a:solidFill>
                  <a:schemeClr val="bg1"/>
                </a:solidFill>
              </a:rPr>
              <a:t>LOA – MONTANHAS - 2022</a:t>
            </a:r>
          </a:p>
        </p:txBody>
      </p:sp>
    </p:spTree>
    <p:extLst>
      <p:ext uri="{BB962C8B-B14F-4D97-AF65-F5344CB8AC3E}">
        <p14:creationId xmlns:p14="http://schemas.microsoft.com/office/powerpoint/2010/main" val="1261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BE9C22-9B17-4B7A-949E-C493245B7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8C2E478F-E849-4A8C-AF1F-CBCC78A7CBFA}" type="slidenum">
              <a:rPr lang="pt-BR" noProof="0" smtClean="0"/>
              <a:pPr rtl="0"/>
              <a:t>3</a:t>
            </a:fld>
            <a:endParaRPr lang="pt-BR" noProof="0"/>
          </a:p>
        </p:txBody>
      </p:sp>
      <p:graphicFrame>
        <p:nvGraphicFramePr>
          <p:cNvPr id="4" name="Tabela 6">
            <a:extLst>
              <a:ext uri="{FF2B5EF4-FFF2-40B4-BE49-F238E27FC236}">
                <a16:creationId xmlns:a16="http://schemas.microsoft.com/office/drawing/2014/main" id="{D8B85B98-1F03-418B-A38B-D0A18CF40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46633"/>
              </p:ext>
            </p:extLst>
          </p:nvPr>
        </p:nvGraphicFramePr>
        <p:xfrm>
          <a:off x="1012874" y="379828"/>
          <a:ext cx="9462969" cy="576819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589913">
                  <a:extLst>
                    <a:ext uri="{9D8B030D-6E8A-4147-A177-3AD203B41FA5}">
                      <a16:colId xmlns:a16="http://schemas.microsoft.com/office/drawing/2014/main" val="657722286"/>
                    </a:ext>
                  </a:extLst>
                </a:gridCol>
                <a:gridCol w="3829895">
                  <a:extLst>
                    <a:ext uri="{9D8B030D-6E8A-4147-A177-3AD203B41FA5}">
                      <a16:colId xmlns:a16="http://schemas.microsoft.com/office/drawing/2014/main" val="2719300852"/>
                    </a:ext>
                  </a:extLst>
                </a:gridCol>
                <a:gridCol w="1043161">
                  <a:extLst>
                    <a:ext uri="{9D8B030D-6E8A-4147-A177-3AD203B41FA5}">
                      <a16:colId xmlns:a16="http://schemas.microsoft.com/office/drawing/2014/main" val="1393551708"/>
                    </a:ext>
                  </a:extLst>
                </a:gridCol>
              </a:tblGrid>
              <a:tr h="394358">
                <a:tc>
                  <a:txBody>
                    <a:bodyPr/>
                    <a:lstStyle/>
                    <a:p>
                      <a:pPr algn="l"/>
                      <a:r>
                        <a:rPr kumimoji="0" lang="pt-BR" sz="1800" b="1" i="0" u="none" strike="noStrike" kern="1200" cap="none" spc="0" normalizeH="0" baseline="0" noProof="0" dirty="0">
                          <a:ln w="9525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glow rad="228600">
                              <a:srgbClr val="404040">
                                <a:satMod val="175000"/>
                                <a:alpha val="40000"/>
                              </a:srgbClr>
                            </a:glow>
                            <a:outerShdw blurRad="12700" dist="38100" dir="2700000" algn="tl" rotWithShape="0">
                              <a:srgbClr val="C2C2C2">
                                <a:lumMod val="60000"/>
                                <a:lumOff val="40000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굴림" panose="020B0600000101010101" pitchFamily="34" charset="-127"/>
                          <a:cs typeface="Arial" panose="020B0604020202020204" pitchFamily="34" charset="0"/>
                        </a:rPr>
                        <a:t>RECEITAS CORRENTES</a:t>
                      </a:r>
                      <a:endParaRPr lang="pt-BR" sz="1800" dirty="0">
                        <a:solidFill>
                          <a:schemeClr val="bg2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1" i="0" u="none" strike="noStrike" kern="1200" cap="none" spc="0" normalizeH="0" baseline="0" noProof="0" dirty="0">
                          <a:ln w="9525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glow rad="228600">
                              <a:srgbClr val="404040">
                                <a:satMod val="175000"/>
                                <a:alpha val="40000"/>
                              </a:srgbClr>
                            </a:glow>
                            <a:outerShdw blurRad="12700" dist="38100" dir="2700000" algn="tl" rotWithShape="0">
                              <a:srgbClr val="C2C2C2">
                                <a:lumMod val="60000"/>
                                <a:lumOff val="40000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굴림" panose="020B0600000101010101" pitchFamily="34" charset="-127"/>
                          <a:cs typeface="Arial" panose="020B0604020202020204" pitchFamily="34" charset="0"/>
                        </a:rPr>
                        <a:t>VALOR ORÇADO</a:t>
                      </a:r>
                      <a:endParaRPr lang="pt-BR" sz="1800" dirty="0">
                        <a:solidFill>
                          <a:schemeClr val="bg2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93605"/>
                  </a:ext>
                </a:extLst>
              </a:tr>
              <a:tr h="51860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Impostos, Taxas e Contribuições de Melhoria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820.706,00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632757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Contribuições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294.420,00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7522956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Receita Patrimonial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56.526,00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0758636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Receita de Serviços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4427705"/>
                  </a:ext>
                </a:extLst>
              </a:tr>
              <a:tr h="517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Transferências Correntes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30.254.098,00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58509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Outras Receitas Correntes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630.000,00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21190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TOTAL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32.065.750,00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b="1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9124540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RECEITAS CAPITAL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4285356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Operações de Crédito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22.000,00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562802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Alienação de Bens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10.000,00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4368411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Transferências de Capital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4.079.785,00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774348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TOTAL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4.111.785,00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b="1" dirty="0">
                        <a:effectLst/>
                        <a:highlight>
                          <a:srgbClr val="FFFF00"/>
                        </a:highlight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984066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TOTAL GERAL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36.177.535,00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0959566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77153D43-45BA-4894-971A-FC573309F067}"/>
              </a:ext>
            </a:extLst>
          </p:cNvPr>
          <p:cNvSpPr txBox="1"/>
          <p:nvPr/>
        </p:nvSpPr>
        <p:spPr>
          <a:xfrm rot="5400000">
            <a:off x="7345510" y="3191820"/>
            <a:ext cx="533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kumimoji="0" lang="pt-BR" sz="1800" b="1" i="0" u="none" strike="noStrike" kern="1200" cap="none" spc="0" normalizeH="0" baseline="0" noProof="0" dirty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404040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srgbClr val="C2C2C2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DESDOBRAMENTO DA RECEITA POR ORGÃO</a:t>
            </a:r>
            <a:endParaRPr kumimoji="0" lang="pt-BR" sz="18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rgbClr val="404040">
                    <a:satMod val="175000"/>
                    <a:alpha val="40000"/>
                  </a:srgbClr>
                </a:glow>
                <a:outerShdw blurRad="12700" dist="38100" dir="2700000" algn="tl" rotWithShape="0">
                  <a:srgbClr val="C2C2C2">
                    <a:lumMod val="60000"/>
                    <a:lumOff val="40000"/>
                  </a:srgbClr>
                </a:outerShdw>
              </a:effectLst>
              <a:uLnTx/>
              <a:uFillTx/>
              <a:latin typeface="Arial Rounded MT Bold" panose="020F0704030504030204" pitchFamily="34" charset="0"/>
              <a:ea typeface="굴림" panose="020B0600000101010101" pitchFamily="34" charset="-127"/>
              <a:cs typeface="+mn-c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304DF7E-06EF-48E1-B6FB-6E8F3BDB6A71}"/>
              </a:ext>
            </a:extLst>
          </p:cNvPr>
          <p:cNvSpPr txBox="1"/>
          <p:nvPr/>
        </p:nvSpPr>
        <p:spPr>
          <a:xfrm>
            <a:off x="0" y="644421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1200" dirty="0">
                <a:solidFill>
                  <a:schemeClr val="bg1"/>
                </a:solidFill>
              </a:rPr>
              <a:t>LOA – MONTANHAS - 2022</a:t>
            </a:r>
          </a:p>
        </p:txBody>
      </p:sp>
    </p:spTree>
    <p:extLst>
      <p:ext uri="{BB962C8B-B14F-4D97-AF65-F5344CB8AC3E}">
        <p14:creationId xmlns:p14="http://schemas.microsoft.com/office/powerpoint/2010/main" val="23551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6D7E171D-B710-4E9F-A896-68F7B929A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596680"/>
              </p:ext>
            </p:extLst>
          </p:nvPr>
        </p:nvGraphicFramePr>
        <p:xfrm>
          <a:off x="1012874" y="267286"/>
          <a:ext cx="9767769" cy="613845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531870">
                  <a:extLst>
                    <a:ext uri="{9D8B030D-6E8A-4147-A177-3AD203B41FA5}">
                      <a16:colId xmlns:a16="http://schemas.microsoft.com/office/drawing/2014/main" val="3220322886"/>
                    </a:ext>
                  </a:extLst>
                </a:gridCol>
                <a:gridCol w="1931954">
                  <a:extLst>
                    <a:ext uri="{9D8B030D-6E8A-4147-A177-3AD203B41FA5}">
                      <a16:colId xmlns:a16="http://schemas.microsoft.com/office/drawing/2014/main" val="3344409348"/>
                    </a:ext>
                  </a:extLst>
                </a:gridCol>
                <a:gridCol w="1385607">
                  <a:extLst>
                    <a:ext uri="{9D8B030D-6E8A-4147-A177-3AD203B41FA5}">
                      <a16:colId xmlns:a16="http://schemas.microsoft.com/office/drawing/2014/main" val="3603260970"/>
                    </a:ext>
                  </a:extLst>
                </a:gridCol>
                <a:gridCol w="918338">
                  <a:extLst>
                    <a:ext uri="{9D8B030D-6E8A-4147-A177-3AD203B41FA5}">
                      <a16:colId xmlns:a16="http://schemas.microsoft.com/office/drawing/2014/main" val="977699460"/>
                    </a:ext>
                  </a:extLst>
                </a:gridCol>
              </a:tblGrid>
              <a:tr h="33674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kern="1200" cap="none" spc="0" normalizeH="0" baseline="0" noProof="0" dirty="0">
                          <a:ln w="9525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glow rad="228600">
                              <a:srgbClr val="404040">
                                <a:satMod val="175000"/>
                                <a:alpha val="40000"/>
                              </a:srgbClr>
                            </a:glow>
                            <a:outerShdw blurRad="12700" dist="38100" dir="2700000" algn="tl" rotWithShape="0">
                              <a:srgbClr val="C2C2C2">
                                <a:lumMod val="60000"/>
                                <a:lumOff val="40000"/>
                              </a:srgbClr>
                            </a:outerShdw>
                          </a:effectLst>
                          <a:uLnTx/>
                          <a:uFillTx/>
                        </a:rPr>
                        <a:t>PREVISÃO ORÇAMENTÁRIA – LOA 2022  - MONTANHAS</a:t>
                      </a:r>
                      <a:endParaRPr kumimoji="0" lang="pt-BR" sz="1800" b="1" i="0" u="none" strike="noStrike" kern="1200" cap="none" spc="0" normalizeH="0" baseline="0" noProof="0" dirty="0">
                        <a:ln w="9525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glow rad="228600">
                            <a:srgbClr val="404040">
                              <a:satMod val="175000"/>
                              <a:alpha val="40000"/>
                            </a:srgbClr>
                          </a:glow>
                          <a:outerShdw blurRad="12700" dist="38100" dir="2700000" algn="tl" rotWithShape="0">
                            <a:srgbClr val="C2C2C2">
                              <a:lumMod val="60000"/>
                              <a:lumOff val="40000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굴림" panose="020B0600000101010101" pitchFamily="34" charset="-127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pPr eaLnBrk="0" hangingPunct="0"/>
                      <a:endParaRPr lang="pt-BR" sz="16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906576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UNIDADE ORÇAMENTÁRIA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VALOR R$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eaLnBrk="0" hangingPunct="0"/>
                      <a:endParaRPr lang="pt-BR" sz="11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414299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Câmara Municipal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4.15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44810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Gabinete do Prefeito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628.600,00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1,74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326028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Secretaria Municipal de Administração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1.761.680,00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4.87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510308"/>
                  </a:ext>
                </a:extLst>
              </a:tr>
              <a:tr h="547117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Secretaria Municipal de Planejamento, Finanças e tributação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585.650,00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1,62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112558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Secretaria Municipal de Educação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12.663.206,00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931865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Secretaria Municipal de Saúde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9.549.634,00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26,40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49844"/>
                  </a:ext>
                </a:extLst>
              </a:tr>
              <a:tr h="547117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Municipal de Desenvolvimento Social, Habitação, Trabalho e Lazer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1.946.350,00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5,38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8673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Secretaria Municipal de Obras e Urbanismo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4.439.912,00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12,27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058740"/>
                  </a:ext>
                </a:extLst>
              </a:tr>
              <a:tr h="547117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Secretaria Municipal de Desenvolvimento Rural, Abastecimento e Agricultura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1.293.222,00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3,57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458632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Secretaria Municipal de Esporte, Turismo e Cultura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853.700,00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635159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Controladoria Geral do Município 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156.900,00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R="55245" algn="r" eaLnBrk="0" hangingPunct="0"/>
                      <a:endParaRPr lang="pt-BR" sz="11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66977468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Procuradoria Geral do Município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306406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CEA2B74-EBD9-40C7-922C-F750E927A3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8C2E478F-E849-4A8C-AF1F-CBCC78A7CBFA}" type="slidenum">
              <a:rPr lang="pt-BR" noProof="0" smtClean="0"/>
              <a:pPr rtl="0"/>
              <a:t>4</a:t>
            </a:fld>
            <a:endParaRPr lang="pt-BR" noProof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8E7F0AE-A8E7-4294-96F1-7F593286AF1E}"/>
              </a:ext>
            </a:extLst>
          </p:cNvPr>
          <p:cNvSpPr txBox="1"/>
          <p:nvPr/>
        </p:nvSpPr>
        <p:spPr>
          <a:xfrm rot="5400000">
            <a:off x="7572019" y="2952791"/>
            <a:ext cx="5171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kumimoji="0" lang="pt-BR" sz="2000" b="1" i="0" u="none" strike="noStrike" kern="1200" cap="none" spc="0" normalizeH="0" baseline="0" noProof="0" dirty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404040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srgbClr val="C2C2C2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DESDOBRAMENTO DA DESPESA POR ORGÃO</a:t>
            </a:r>
            <a:endParaRPr kumimoji="0" lang="pt-BR" sz="20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rgbClr val="404040">
                    <a:satMod val="175000"/>
                    <a:alpha val="40000"/>
                  </a:srgbClr>
                </a:glow>
                <a:outerShdw blurRad="12700" dist="38100" dir="2700000" algn="tl" rotWithShape="0">
                  <a:srgbClr val="C2C2C2">
                    <a:lumMod val="60000"/>
                    <a:lumOff val="40000"/>
                  </a:srgbClr>
                </a:outerShdw>
              </a:effectLst>
              <a:uLnTx/>
              <a:uFillTx/>
              <a:latin typeface="Arial Rounded MT Bold" panose="020F0704030504030204" pitchFamily="34" charset="0"/>
              <a:ea typeface="굴림" panose="020B0600000101010101" pitchFamily="34" charset="-127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rgbClr val="404040">
                    <a:satMod val="175000"/>
                    <a:alpha val="40000"/>
                  </a:srgbClr>
                </a:glow>
                <a:outerShdw blurRad="12700" dist="38100" dir="2700000" algn="tl" rotWithShape="0">
                  <a:srgbClr val="C2C2C2">
                    <a:lumMod val="60000"/>
                    <a:lumOff val="40000"/>
                  </a:srgbClr>
                </a:outerShdw>
              </a:effectLst>
              <a:uLnTx/>
              <a:uFillTx/>
              <a:latin typeface="Arial Rounded MT Bold" panose="020F0704030504030204" pitchFamily="34" charset="0"/>
              <a:ea typeface="굴림" panose="020B0600000101010101" pitchFamily="34" charset="-127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D1AED5-9BA5-4EAA-B840-5C935A15C645}"/>
              </a:ext>
            </a:extLst>
          </p:cNvPr>
          <p:cNvSpPr txBox="1"/>
          <p:nvPr/>
        </p:nvSpPr>
        <p:spPr>
          <a:xfrm>
            <a:off x="0" y="648866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1200" dirty="0">
                <a:solidFill>
                  <a:schemeClr val="bg1"/>
                </a:solidFill>
              </a:rPr>
              <a:t>LOA – MONTANHAS - 2022</a:t>
            </a:r>
          </a:p>
        </p:txBody>
      </p:sp>
    </p:spTree>
    <p:extLst>
      <p:ext uri="{BB962C8B-B14F-4D97-AF65-F5344CB8AC3E}">
        <p14:creationId xmlns:p14="http://schemas.microsoft.com/office/powerpoint/2010/main" val="63311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6D7E171D-B710-4E9F-A896-68F7B929A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748398"/>
              </p:ext>
            </p:extLst>
          </p:nvPr>
        </p:nvGraphicFramePr>
        <p:xfrm>
          <a:off x="1041010" y="1131379"/>
          <a:ext cx="9739634" cy="467857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515936">
                  <a:extLst>
                    <a:ext uri="{9D8B030D-6E8A-4147-A177-3AD203B41FA5}">
                      <a16:colId xmlns:a16="http://schemas.microsoft.com/office/drawing/2014/main" val="3220322886"/>
                    </a:ext>
                  </a:extLst>
                </a:gridCol>
                <a:gridCol w="1926389">
                  <a:extLst>
                    <a:ext uri="{9D8B030D-6E8A-4147-A177-3AD203B41FA5}">
                      <a16:colId xmlns:a16="http://schemas.microsoft.com/office/drawing/2014/main" val="3344409348"/>
                    </a:ext>
                  </a:extLst>
                </a:gridCol>
                <a:gridCol w="1381616">
                  <a:extLst>
                    <a:ext uri="{9D8B030D-6E8A-4147-A177-3AD203B41FA5}">
                      <a16:colId xmlns:a16="http://schemas.microsoft.com/office/drawing/2014/main" val="3603260970"/>
                    </a:ext>
                  </a:extLst>
                </a:gridCol>
                <a:gridCol w="915693">
                  <a:extLst>
                    <a:ext uri="{9D8B030D-6E8A-4147-A177-3AD203B41FA5}">
                      <a16:colId xmlns:a16="http://schemas.microsoft.com/office/drawing/2014/main" val="977699460"/>
                    </a:ext>
                  </a:extLst>
                </a:gridCol>
              </a:tblGrid>
              <a:tr h="41502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kern="1200" cap="none" spc="0" normalizeH="0" baseline="0" noProof="0" dirty="0">
                          <a:ln w="9525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glow rad="228600">
                              <a:srgbClr val="404040">
                                <a:satMod val="175000"/>
                                <a:alpha val="40000"/>
                              </a:srgbClr>
                            </a:glow>
                            <a:outerShdw blurRad="12700" dist="38100" dir="2700000" algn="tl" rotWithShape="0">
                              <a:srgbClr val="C2C2C2">
                                <a:lumMod val="60000"/>
                                <a:lumOff val="40000"/>
                              </a:srgbClr>
                            </a:outerShdw>
                          </a:effectLst>
                          <a:uLnTx/>
                          <a:uFillTx/>
                        </a:rPr>
                        <a:t>PREVISÃO ORÇAMENTÁRIA – LOA 2022  - MONTANHAS</a:t>
                      </a:r>
                      <a:endParaRPr kumimoji="0" lang="pt-BR" sz="1800" b="1" i="0" u="none" strike="noStrike" kern="1200" cap="none" spc="0" normalizeH="0" baseline="0" noProof="0" dirty="0">
                        <a:ln w="9525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glow rad="228600">
                            <a:srgbClr val="404040">
                              <a:satMod val="175000"/>
                              <a:alpha val="40000"/>
                            </a:srgbClr>
                          </a:glow>
                          <a:outerShdw blurRad="12700" dist="38100" dir="2700000" algn="tl" rotWithShape="0">
                            <a:srgbClr val="C2C2C2">
                              <a:lumMod val="60000"/>
                              <a:lumOff val="40000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굴림" panose="020B0600000101010101" pitchFamily="34" charset="-127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eaLnBrk="0" hangingPunct="0"/>
                      <a:endParaRPr lang="pt-BR" sz="16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906576"/>
                  </a:ext>
                </a:extLst>
              </a:tr>
              <a:tr h="51275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UNIDADE ORÇAMENTÁRIA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VALOR R$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%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eaLnBrk="0" hangingPunct="0"/>
                      <a:endParaRPr lang="pt-BR" sz="11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414299"/>
                  </a:ext>
                </a:extLst>
              </a:tr>
              <a:tr h="51275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Contadoria Geral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44810"/>
                  </a:ext>
                </a:extLst>
              </a:tr>
              <a:tr h="51275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Municipal de Ordem Pública e Segurança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258.300,00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326028"/>
                  </a:ext>
                </a:extLst>
              </a:tr>
              <a:tr h="674302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Municipal de Projetos Estratégicos e Meio Ambiente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156.681,00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510308"/>
                  </a:ext>
                </a:extLst>
              </a:tr>
              <a:tr h="51275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Municipal de Governo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130.700,00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112558"/>
                  </a:ext>
                </a:extLst>
              </a:tr>
              <a:tr h="51275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Secretaria Municipal de Transporte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34.500,00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R="55245" algn="r" eaLnBrk="0" hangingPunct="0"/>
                      <a:endParaRPr lang="pt-BR" sz="11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66977468"/>
                  </a:ext>
                </a:extLst>
              </a:tr>
              <a:tr h="51275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Reserva de Contingência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R="55245" algn="r" eaLnBrk="0" hangingPunct="0"/>
                      <a:endParaRPr lang="pt-BR" sz="11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47088"/>
                  </a:ext>
                </a:extLst>
              </a:tr>
              <a:tr h="512750">
                <a:tc>
                  <a:txBody>
                    <a:bodyPr/>
                    <a:lstStyle/>
                    <a:p>
                      <a:pPr algn="just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TOTAL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36.177.535,00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R="55245" algn="r" eaLnBrk="0" hangingPunct="0"/>
                      <a:endParaRPr lang="pt-BR" sz="11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1618117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CEA2B74-EBD9-40C7-922C-F750E927A3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8C2E478F-E849-4A8C-AF1F-CBCC78A7CBFA}" type="slidenum">
              <a:rPr lang="pt-BR" noProof="0" smtClean="0"/>
              <a:pPr rtl="0"/>
              <a:t>5</a:t>
            </a:fld>
            <a:endParaRPr lang="pt-BR" noProof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8E7F0AE-A8E7-4294-96F1-7F593286AF1E}"/>
              </a:ext>
            </a:extLst>
          </p:cNvPr>
          <p:cNvSpPr txBox="1"/>
          <p:nvPr/>
        </p:nvSpPr>
        <p:spPr>
          <a:xfrm rot="5400000">
            <a:off x="8585813" y="2503965"/>
            <a:ext cx="3196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kumimoji="0" lang="pt-BR" sz="1400" b="1" i="0" u="none" strike="noStrike" kern="1200" cap="none" spc="0" normalizeH="0" baseline="0" noProof="0" dirty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rgbClr val="404040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srgbClr val="C2C2C2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DESDOBRAMENTO DA DESPESA POR ORGÃO</a:t>
            </a:r>
            <a:endParaRPr kumimoji="0" lang="pt-BR" sz="14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rgbClr val="404040">
                    <a:satMod val="175000"/>
                    <a:alpha val="40000"/>
                  </a:srgbClr>
                </a:glow>
                <a:outerShdw blurRad="12700" dist="38100" dir="2700000" algn="tl" rotWithShape="0">
                  <a:srgbClr val="C2C2C2">
                    <a:lumMod val="60000"/>
                    <a:lumOff val="40000"/>
                  </a:srgbClr>
                </a:outerShdw>
              </a:effectLst>
              <a:uLnTx/>
              <a:uFillTx/>
              <a:latin typeface="Arial Rounded MT Bold" panose="020F0704030504030204" pitchFamily="34" charset="0"/>
              <a:ea typeface="굴림" panose="020B0600000101010101" pitchFamily="34" charset="-127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 w="9525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rgbClr val="404040">
                    <a:satMod val="175000"/>
                    <a:alpha val="40000"/>
                  </a:srgbClr>
                </a:glow>
                <a:outerShdw blurRad="12700" dist="38100" dir="2700000" algn="tl" rotWithShape="0">
                  <a:srgbClr val="C2C2C2">
                    <a:lumMod val="60000"/>
                    <a:lumOff val="40000"/>
                  </a:srgbClr>
                </a:outerShdw>
              </a:effectLst>
              <a:uLnTx/>
              <a:uFillTx/>
              <a:latin typeface="Arial Rounded MT Bold" panose="020F0704030504030204" pitchFamily="34" charset="0"/>
              <a:ea typeface="굴림" panose="020B0600000101010101" pitchFamily="34" charset="-127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3C49EEE-D736-4466-BA5B-9DAFF0E6FEDE}"/>
              </a:ext>
            </a:extLst>
          </p:cNvPr>
          <p:cNvSpPr txBox="1"/>
          <p:nvPr/>
        </p:nvSpPr>
        <p:spPr>
          <a:xfrm>
            <a:off x="-1" y="648866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1200" dirty="0">
                <a:solidFill>
                  <a:schemeClr val="bg1"/>
                </a:solidFill>
              </a:rPr>
              <a:t>LOA – MONTANHAS - 2022</a:t>
            </a:r>
          </a:p>
        </p:txBody>
      </p:sp>
    </p:spTree>
    <p:extLst>
      <p:ext uri="{BB962C8B-B14F-4D97-AF65-F5344CB8AC3E}">
        <p14:creationId xmlns:p14="http://schemas.microsoft.com/office/powerpoint/2010/main" val="337852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50BC4D2D-7EFE-479C-BBC6-4F170209C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175505"/>
              </p:ext>
            </p:extLst>
          </p:nvPr>
        </p:nvGraphicFramePr>
        <p:xfrm>
          <a:off x="1041010" y="258776"/>
          <a:ext cx="9348694" cy="622988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139758">
                  <a:extLst>
                    <a:ext uri="{9D8B030D-6E8A-4147-A177-3AD203B41FA5}">
                      <a16:colId xmlns:a16="http://schemas.microsoft.com/office/drawing/2014/main" val="703623645"/>
                    </a:ext>
                  </a:extLst>
                </a:gridCol>
                <a:gridCol w="4208936">
                  <a:extLst>
                    <a:ext uri="{9D8B030D-6E8A-4147-A177-3AD203B41FA5}">
                      <a16:colId xmlns:a16="http://schemas.microsoft.com/office/drawing/2014/main" val="3266569355"/>
                    </a:ext>
                  </a:extLst>
                </a:gridCol>
              </a:tblGrid>
              <a:tr h="4136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kern="1200" cap="none" spc="0" normalizeH="0" baseline="0" noProof="0" dirty="0">
                          <a:ln w="9525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glow rad="228600">
                              <a:srgbClr val="404040">
                                <a:satMod val="175000"/>
                                <a:alpha val="40000"/>
                              </a:srgbClr>
                            </a:glow>
                            <a:outerShdw blurRad="12700" dist="38100" dir="2700000" algn="tl" rotWithShape="0">
                              <a:srgbClr val="C2C2C2">
                                <a:lumMod val="60000"/>
                                <a:lumOff val="40000"/>
                              </a:srgbClr>
                            </a:outerShdw>
                          </a:effectLst>
                          <a:uLnTx/>
                          <a:uFillTx/>
                        </a:rPr>
                        <a:t>DESPESAS POR CATEGORIA ECONÔMICAS</a:t>
                      </a:r>
                      <a:endParaRPr kumimoji="0" lang="pt-BR" sz="1800" b="1" i="0" u="none" strike="noStrike" kern="1200" cap="none" spc="0" normalizeH="0" baseline="0" noProof="0" dirty="0">
                        <a:ln w="9525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glow rad="228600">
                            <a:srgbClr val="404040">
                              <a:satMod val="175000"/>
                              <a:alpha val="40000"/>
                            </a:srgbClr>
                          </a:glow>
                          <a:outerShdw blurRad="12700" dist="38100" dir="2700000" algn="tl" rotWithShape="0">
                            <a:srgbClr val="C2C2C2">
                              <a:lumMod val="60000"/>
                              <a:lumOff val="40000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굴림" panose="020B0600000101010101" pitchFamily="34" charset="-127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659501"/>
                  </a:ext>
                </a:extLst>
              </a:tr>
              <a:tr h="413642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06112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DESPESA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VALOR 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86538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Despesas Correntes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29.927.198,00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423563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Pessoal e Encargos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19.662.246,00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3270738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Juros e Encargos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5.000,00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5677327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Outras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Despesas Correntes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10.259.952,00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4041257"/>
                  </a:ext>
                </a:extLst>
              </a:tr>
              <a:tr h="413642">
                <a:tc gridSpan="2">
                  <a:txBody>
                    <a:bodyPr/>
                    <a:lstStyle/>
                    <a:p>
                      <a:pPr eaLnBrk="0" hangingPunct="0"/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1942289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Despesas</a:t>
                      </a:r>
                      <a:r>
                        <a:rPr lang="pt-BR" sz="1600" b="1" baseline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 de Capital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6.150.337,00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530209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Investimentos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5.620.337,00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1884228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Inversões Financeiras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5.000,00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5857155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Amortização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</a:rPr>
                        <a:t>525.000,00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5070845"/>
                  </a:ext>
                </a:extLst>
              </a:tr>
              <a:tr h="413642">
                <a:tc gridSpan="2">
                  <a:txBody>
                    <a:bodyPr/>
                    <a:lstStyle/>
                    <a:p>
                      <a:pPr eaLnBrk="0" hangingPunct="0"/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2334658"/>
                  </a:ext>
                </a:extLst>
              </a:tr>
              <a:tr h="438901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Reserva de Contingência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100.000,00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96461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Rounded MT Bold" panose="020F0704030504030204" pitchFamily="34" charset="0"/>
                        </a:rPr>
                        <a:t>37.177.535,00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352128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1AD9919-6714-4C1A-BC98-F4E49C6BFC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8C2E478F-E849-4A8C-AF1F-CBCC78A7CBFA}" type="slidenum">
              <a:rPr lang="pt-BR" noProof="0" smtClean="0"/>
              <a:pPr rtl="0"/>
              <a:t>6</a:t>
            </a:fld>
            <a:endParaRPr lang="pt-BR" noProof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A00B03B-55BB-4BDA-BC01-B071A2D2B43B}"/>
              </a:ext>
            </a:extLst>
          </p:cNvPr>
          <p:cNvSpPr txBox="1"/>
          <p:nvPr/>
        </p:nvSpPr>
        <p:spPr>
          <a:xfrm>
            <a:off x="0" y="648866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1200" dirty="0">
                <a:solidFill>
                  <a:schemeClr val="bg1"/>
                </a:solidFill>
              </a:rPr>
              <a:t>LOA – MONTANHAS - 2022</a:t>
            </a:r>
          </a:p>
        </p:txBody>
      </p:sp>
    </p:spTree>
    <p:extLst>
      <p:ext uri="{BB962C8B-B14F-4D97-AF65-F5344CB8AC3E}">
        <p14:creationId xmlns:p14="http://schemas.microsoft.com/office/powerpoint/2010/main" val="194302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2BDA4847-139F-4F8B-8604-82A933894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464634"/>
              </p:ext>
            </p:extLst>
          </p:nvPr>
        </p:nvGraphicFramePr>
        <p:xfrm>
          <a:off x="998807" y="1467334"/>
          <a:ext cx="9139106" cy="327347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392381">
                  <a:extLst>
                    <a:ext uri="{9D8B030D-6E8A-4147-A177-3AD203B41FA5}">
                      <a16:colId xmlns:a16="http://schemas.microsoft.com/office/drawing/2014/main" val="1008274094"/>
                    </a:ext>
                  </a:extLst>
                </a:gridCol>
                <a:gridCol w="2746725">
                  <a:extLst>
                    <a:ext uri="{9D8B030D-6E8A-4147-A177-3AD203B41FA5}">
                      <a16:colId xmlns:a16="http://schemas.microsoft.com/office/drawing/2014/main" val="4093404503"/>
                    </a:ext>
                  </a:extLst>
                </a:gridCol>
              </a:tblGrid>
              <a:tr h="57636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u="none" strike="noStrike" kern="1200" cap="none" spc="0" normalizeH="0" baseline="0" noProof="0" dirty="0">
                          <a:ln w="9525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glow rad="228600">
                              <a:srgbClr val="404040">
                                <a:satMod val="175000"/>
                                <a:alpha val="40000"/>
                              </a:srgbClr>
                            </a:glow>
                            <a:outerShdw blurRad="12700" dist="38100" dir="2700000" algn="tl" rotWithShape="0">
                              <a:srgbClr val="C2C2C2">
                                <a:lumMod val="60000"/>
                                <a:lumOff val="40000"/>
                              </a:srgbClr>
                            </a:outerShdw>
                          </a:effectLst>
                          <a:uLnTx/>
                          <a:uFillTx/>
                        </a:rPr>
                        <a:t>PREVISÃO DE GASTOS COM EDUCAÇÃO</a:t>
                      </a:r>
                      <a:endParaRPr kumimoji="0" lang="pt-BR" sz="2000" b="1" i="0" u="none" strike="noStrike" kern="1200" cap="none" spc="0" normalizeH="0" baseline="0" noProof="0" dirty="0">
                        <a:ln w="9525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glow rad="228600">
                            <a:srgbClr val="404040">
                              <a:satMod val="175000"/>
                              <a:alpha val="40000"/>
                            </a:srgbClr>
                          </a:glow>
                          <a:outerShdw blurRad="12700" dist="38100" dir="2700000" algn="tl" rotWithShape="0">
                            <a:srgbClr val="C2C2C2">
                              <a:lumMod val="60000"/>
                              <a:lumOff val="40000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굴림" panose="020B0600000101010101" pitchFamily="34" charset="-127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791269"/>
                  </a:ext>
                </a:extLst>
              </a:tr>
              <a:tr h="539422">
                <a:tc gridSpan="2">
                  <a:txBody>
                    <a:bodyPr/>
                    <a:lstStyle/>
                    <a:p>
                      <a:endParaRPr lang="pt-B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19372"/>
                  </a:ext>
                </a:extLst>
              </a:tr>
              <a:tr h="539422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RECEITAS</a:t>
                      </a:r>
                      <a:r>
                        <a:rPr lang="pt-BR" sz="1600" b="1" baseline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 CONSTITUCIONAIS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VALOR PREVISTO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28521"/>
                  </a:ext>
                </a:extLst>
              </a:tr>
              <a:tr h="53942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Receitas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de Impostos e Transferências Constitucionais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17.545.874,00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495518"/>
                  </a:ext>
                </a:extLst>
              </a:tr>
              <a:tr h="539422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Despesa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da Educação Custeada com Recursos Próprios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5.639.803,00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972336"/>
                  </a:ext>
                </a:extLst>
              </a:tr>
              <a:tr h="539422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Percentual Previsto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32,14%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06966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7137660-3D98-44FF-8C80-68808F71D3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8C2E478F-E849-4A8C-AF1F-CBCC78A7CBFA}" type="slidenum">
              <a:rPr lang="pt-BR" noProof="0" smtClean="0"/>
              <a:pPr rtl="0"/>
              <a:t>7</a:t>
            </a:fld>
            <a:endParaRPr lang="pt-BR" noProof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4F0B01D-FA5F-4768-B49F-E5A824FE96B7}"/>
              </a:ext>
            </a:extLst>
          </p:cNvPr>
          <p:cNvSpPr txBox="1"/>
          <p:nvPr/>
        </p:nvSpPr>
        <p:spPr>
          <a:xfrm>
            <a:off x="0" y="648866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1200" dirty="0">
                <a:solidFill>
                  <a:schemeClr val="bg1"/>
                </a:solidFill>
              </a:rPr>
              <a:t>LOA – MONTANHAS - 2022</a:t>
            </a:r>
          </a:p>
        </p:txBody>
      </p:sp>
    </p:spTree>
    <p:extLst>
      <p:ext uri="{BB962C8B-B14F-4D97-AF65-F5344CB8AC3E}">
        <p14:creationId xmlns:p14="http://schemas.microsoft.com/office/powerpoint/2010/main" val="207824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2BDA4847-139F-4F8B-8604-82A933894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080846"/>
              </p:ext>
            </p:extLst>
          </p:nvPr>
        </p:nvGraphicFramePr>
        <p:xfrm>
          <a:off x="970672" y="1467334"/>
          <a:ext cx="8951892" cy="320313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261432">
                  <a:extLst>
                    <a:ext uri="{9D8B030D-6E8A-4147-A177-3AD203B41FA5}">
                      <a16:colId xmlns:a16="http://schemas.microsoft.com/office/drawing/2014/main" val="1008274094"/>
                    </a:ext>
                  </a:extLst>
                </a:gridCol>
                <a:gridCol w="2690460">
                  <a:extLst>
                    <a:ext uri="{9D8B030D-6E8A-4147-A177-3AD203B41FA5}">
                      <a16:colId xmlns:a16="http://schemas.microsoft.com/office/drawing/2014/main" val="4093404503"/>
                    </a:ext>
                  </a:extLst>
                </a:gridCol>
              </a:tblGrid>
              <a:tr h="5639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u="none" strike="noStrike" kern="1200" cap="none" spc="0" normalizeH="0" baseline="0" noProof="0" dirty="0">
                          <a:ln w="9525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glow rad="228600">
                              <a:srgbClr val="404040">
                                <a:satMod val="175000"/>
                                <a:alpha val="40000"/>
                              </a:srgbClr>
                            </a:glow>
                            <a:outerShdw blurRad="12700" dist="38100" dir="2700000" algn="tl" rotWithShape="0">
                              <a:srgbClr val="C2C2C2">
                                <a:lumMod val="60000"/>
                                <a:lumOff val="40000"/>
                              </a:srgbClr>
                            </a:outerShdw>
                          </a:effectLst>
                          <a:uLnTx/>
                          <a:uFillTx/>
                        </a:rPr>
                        <a:t>PREVISÃO DE GASTOS COM SAÚDE</a:t>
                      </a:r>
                      <a:endParaRPr kumimoji="0" lang="pt-BR" sz="2000" b="1" i="0" u="none" strike="noStrike" kern="1200" cap="none" spc="0" normalizeH="0" baseline="0" noProof="0" dirty="0">
                        <a:ln w="9525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glow rad="228600">
                            <a:srgbClr val="404040">
                              <a:satMod val="175000"/>
                              <a:alpha val="40000"/>
                            </a:srgbClr>
                          </a:glow>
                          <a:outerShdw blurRad="12700" dist="38100" dir="2700000" algn="tl" rotWithShape="0">
                            <a:srgbClr val="C2C2C2">
                              <a:lumMod val="60000"/>
                              <a:lumOff val="40000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굴림" panose="020B0600000101010101" pitchFamily="34" charset="-127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791269"/>
                  </a:ext>
                </a:extLst>
              </a:tr>
              <a:tr h="527831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19372"/>
                  </a:ext>
                </a:extLst>
              </a:tr>
              <a:tr h="527831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RECEITAS</a:t>
                      </a:r>
                      <a:r>
                        <a:rPr lang="pt-BR" sz="1600" b="1" baseline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 CONSTITUCIONAIS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VALOR PREVISTO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28521"/>
                  </a:ext>
                </a:extLst>
              </a:tr>
              <a:tr h="527831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Receitas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de Impostos e Transferências Constitucionais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16.436.382,00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495518"/>
                  </a:ext>
                </a:extLst>
              </a:tr>
              <a:tr h="527831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Despesa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da Saúde Custeada com Recursos Próprios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4.072.686,00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972336"/>
                  </a:ext>
                </a:extLst>
              </a:tr>
              <a:tr h="527831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Percentual Previsto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24,77%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06966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7137660-3D98-44FF-8C80-68808F71D3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8C2E478F-E849-4A8C-AF1F-CBCC78A7CBFA}" type="slidenum">
              <a:rPr lang="pt-BR" noProof="0" smtClean="0"/>
              <a:pPr rtl="0"/>
              <a:t>8</a:t>
            </a:fld>
            <a:endParaRPr lang="pt-BR" noProof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DD7A6BF-1359-41EC-96AC-1D4FEAB56AA2}"/>
              </a:ext>
            </a:extLst>
          </p:cNvPr>
          <p:cNvSpPr txBox="1"/>
          <p:nvPr/>
        </p:nvSpPr>
        <p:spPr>
          <a:xfrm>
            <a:off x="0" y="6488668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BR" sz="1200" dirty="0">
                <a:solidFill>
                  <a:schemeClr val="bg1"/>
                </a:solidFill>
              </a:rPr>
              <a:t>LOA – MONTANHAS - 2022</a:t>
            </a:r>
          </a:p>
        </p:txBody>
      </p:sp>
    </p:spTree>
    <p:extLst>
      <p:ext uri="{BB962C8B-B14F-4D97-AF65-F5344CB8AC3E}">
        <p14:creationId xmlns:p14="http://schemas.microsoft.com/office/powerpoint/2010/main" val="320289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Imagem 4" descr="Teto design triangular">
            <a:extLst>
              <a:ext uri="{FF2B5EF4-FFF2-40B4-BE49-F238E27FC236}">
                <a16:creationId xmlns:a16="http://schemas.microsoft.com/office/drawing/2014/main" id="{ECE6809B-9586-4FFC-9D20-26C51CA9653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5" name="Retângulo 34">
            <a:extLst>
              <a:ext uri="{FF2B5EF4-FFF2-40B4-BE49-F238E27FC236}">
                <a16:creationId xmlns:a16="http://schemas.microsoft.com/office/drawing/2014/main" id="{B6C8E487-ADDC-4F1B-A30A-BAABB4998F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1015" y="0"/>
            <a:ext cx="12192000" cy="6858000"/>
          </a:xfrm>
          <a:prstGeom prst="rect">
            <a:avLst/>
          </a:prstGeom>
          <a:solidFill>
            <a:srgbClr val="2F334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  <a:p>
            <a:pPr algn="ctr" rtl="0"/>
            <a:endParaRPr lang="pt-BR" dirty="0"/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11BEC607-8474-408E-A7AC-48A065F31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2653284" y="1353520"/>
            <a:ext cx="7218363" cy="4048887"/>
            <a:chOff x="-369709" y="-746607"/>
            <a:chExt cx="7218363" cy="7579527"/>
          </a:xfrm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00692" y="766930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  <a:p>
              <a:pPr algn="ctr" rtl="0"/>
              <a:endParaRPr lang="pt-BR" dirty="0"/>
            </a:p>
          </p:txBody>
        </p:sp>
        <p:sp>
          <p:nvSpPr>
            <p:cNvPr id="41" name="Retângulo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227060" y="-746607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  <p:sp>
          <p:nvSpPr>
            <p:cNvPr id="43" name="Retângulo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369709" y="1349864"/>
              <a:ext cx="6117773" cy="4627461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</p:grpSp>
      <p:sp>
        <p:nvSpPr>
          <p:cNvPr id="6" name="Título 5">
            <a:extLst>
              <a:ext uri="{FF2B5EF4-FFF2-40B4-BE49-F238E27FC236}">
                <a16:creationId xmlns:a16="http://schemas.microsoft.com/office/drawing/2014/main" id="{7E0E8055-17FA-43CE-9F03-E712F496B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4110" y="2909037"/>
            <a:ext cx="6609256" cy="1508126"/>
          </a:xfrm>
        </p:spPr>
        <p:txBody>
          <a:bodyPr rtlCol="0" anchor="ctr"/>
          <a:lstStyle/>
          <a:p>
            <a:pPr rtl="0"/>
            <a:r>
              <a:rPr lang="pt-BR" sz="4400" b="1" cap="none" spc="0" dirty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Forte" panose="03060902040502070203" pitchFamily="66" charset="0"/>
              </a:rPr>
              <a:t>Obrigado!</a:t>
            </a:r>
            <a:endParaRPr lang="pt-BR"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9FE3A4F2-29CE-4C57-A172-6A0D63EFD70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-71016" y="6482155"/>
            <a:ext cx="4114800" cy="365125"/>
          </a:xfrm>
        </p:spPr>
        <p:txBody>
          <a:bodyPr rtlCol="0"/>
          <a:lstStyle/>
          <a:p>
            <a:pPr rtl="0"/>
            <a:r>
              <a:rPr lang="pt-BR" dirty="0"/>
              <a:t>LOA – MONTANHAS - 2022</a:t>
            </a:r>
          </a:p>
        </p:txBody>
      </p:sp>
      <p:sp>
        <p:nvSpPr>
          <p:cNvPr id="25" name="Retângulo: Canto único recortado 24" descr="Quadro de destaque do rodapé">
            <a:extLst>
              <a:ext uri="{FF2B5EF4-FFF2-40B4-BE49-F238E27FC236}">
                <a16:creationId xmlns:a16="http://schemas.microsoft.com/office/drawing/2014/main" id="{ADA66B68-D364-4C11-9AA9-052CEAC914E1}"/>
              </a:ext>
            </a:extLst>
          </p:cNvPr>
          <p:cNvSpPr/>
          <p:nvPr/>
        </p:nvSpPr>
        <p:spPr>
          <a:xfrm flipH="1">
            <a:off x="11549269" y="6356350"/>
            <a:ext cx="642731" cy="501650"/>
          </a:xfrm>
          <a:prstGeom prst="snip1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50000">
                <a:srgbClr val="05EE55">
                  <a:alpha val="70000"/>
                </a:srgbClr>
              </a:gs>
              <a:gs pos="100000">
                <a:srgbClr val="C0F4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>
              <a:solidFill>
                <a:schemeClr val="bg1"/>
              </a:solidFill>
            </a:endParaRPr>
          </a:p>
        </p:txBody>
      </p:sp>
      <p:sp>
        <p:nvSpPr>
          <p:cNvPr id="26" name="Espaço Reservado para o Número do Slide 5">
            <a:extLst>
              <a:ext uri="{FF2B5EF4-FFF2-40B4-BE49-F238E27FC236}">
                <a16:creationId xmlns:a16="http://schemas.microsoft.com/office/drawing/2014/main" id="{7B17F9E2-0E31-4010-80D8-F343F24E6E1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268" y="6413649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rtl="0"/>
            <a:fld id="{8C2E478F-E849-4A8C-AF1F-CBCC78A7CBFA}" type="slidenum">
              <a:rPr lang="pt-BR" smtClean="0"/>
              <a:pPr rtl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78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F400"/>
      </a:accent1>
      <a:accent2>
        <a:srgbClr val="05D74D"/>
      </a:accent2>
      <a:accent3>
        <a:srgbClr val="2F3342"/>
      </a:accent3>
      <a:accent4>
        <a:srgbClr val="038B30"/>
      </a:accent4>
      <a:accent5>
        <a:srgbClr val="05EE55"/>
      </a:accent5>
      <a:accent6>
        <a:srgbClr val="70AD47"/>
      </a:accent6>
      <a:hlink>
        <a:srgbClr val="05D74D"/>
      </a:hlink>
      <a:folHlink>
        <a:srgbClr val="C0F400"/>
      </a:folHlink>
    </a:clrScheme>
    <a:fontScheme name="Custom 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54019_TF34357351.potx" id="{B2042097-7F7F-45AF-BFC7-F35614CF9140}" vid="{7B5147F1-15EC-4B9E-9F16-770C0C4364A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5F1FAD-176C-4A03-BD9A-1520119CFB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3B18BB-C24E-408B-9A12-8848DDD7A302}">
  <ds:schemaRefs>
    <ds:schemaRef ds:uri="71af3243-3dd4-4a8d-8c0d-dd76da1f02a5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16c05727-aa75-4e4a-9b5f-8a80a116589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2361ED8-85A0-453F-805C-6D9AF4A72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modernista escura</Template>
  <TotalTime>1011</TotalTime>
  <Words>428</Words>
  <Application>Microsoft Office PowerPoint</Application>
  <PresentationFormat>Widescreen</PresentationFormat>
  <Paragraphs>433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Forte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DA SAÚDE 1º E 2º QUADRIMESTRE 2021</dc:title>
  <dc:creator>sala701</dc:creator>
  <cp:lastModifiedBy>AMARILDO CAVALCANTE</cp:lastModifiedBy>
  <cp:revision>7</cp:revision>
  <cp:lastPrinted>2021-11-10T19:22:28Z</cp:lastPrinted>
  <dcterms:created xsi:type="dcterms:W3CDTF">2021-10-07T13:40:58Z</dcterms:created>
  <dcterms:modified xsi:type="dcterms:W3CDTF">2021-11-10T19:40:32Z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