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theme/themeOverride6.xml" ContentType="application/vnd.openxmlformats-officedocument.themeOverride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theme/themeOverride7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8.xml" ContentType="application/vnd.openxmlformats-officedocument.themeOverride+xml"/>
  <Override PartName="/ppt/charts/chart2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7.xml" ContentType="application/vnd.openxmlformats-officedocument.drawingml.chart+xml"/>
  <Override PartName="/ppt/theme/themeOverride9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heme/themeOverride10.xml" ContentType="application/vnd.openxmlformats-officedocument.themeOverride+xml"/>
  <Override PartName="/ppt/charts/chart3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1.xml" ContentType="application/vnd.openxmlformats-officedocument.drawingml.chart+xml"/>
  <Override PartName="/ppt/theme/themeOverride11.xml" ContentType="application/vnd.openxmlformats-officedocument.themeOverr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3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3.xml" ContentType="application/vnd.openxmlformats-officedocument.presentationml.notesSlide+xml"/>
  <Override PartName="/ppt/charts/chart39.xml" ContentType="application/vnd.openxmlformats-officedocument.drawingml.chart+xml"/>
  <Override PartName="/ppt/drawings/drawing3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4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5.xml" ContentType="application/vnd.openxmlformats-officedocument.presentationml.notesSlide+xml"/>
  <Override PartName="/ppt/charts/chart43.xml" ContentType="application/vnd.openxmlformats-officedocument.drawingml.chart+xml"/>
  <Override PartName="/ppt/notesSlides/notesSlide26.xml" ContentType="application/vnd.openxmlformats-officedocument.presentationml.notesSlide+xml"/>
  <Override PartName="/ppt/charts/chart44.xml" ContentType="application/vnd.openxmlformats-officedocument.drawingml.chart+xml"/>
  <Override PartName="/ppt/notesSlides/notesSlide27.xml" ContentType="application/vnd.openxmlformats-officedocument.presentationml.notesSlide+xml"/>
  <Override PartName="/ppt/charts/chart45.xml" ContentType="application/vnd.openxmlformats-officedocument.drawingml.chart+xml"/>
  <Override PartName="/ppt/notesSlides/notesSlide28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drawings/drawing4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5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5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5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91"/>
  </p:notesMasterIdLst>
  <p:sldIdLst>
    <p:sldId id="256" r:id="rId2"/>
    <p:sldId id="390" r:id="rId3"/>
    <p:sldId id="356" r:id="rId4"/>
    <p:sldId id="272" r:id="rId5"/>
    <p:sldId id="279" r:id="rId6"/>
    <p:sldId id="378" r:id="rId7"/>
    <p:sldId id="379" r:id="rId8"/>
    <p:sldId id="389" r:id="rId9"/>
    <p:sldId id="297" r:id="rId10"/>
    <p:sldId id="380" r:id="rId11"/>
    <p:sldId id="278" r:id="rId12"/>
    <p:sldId id="268" r:id="rId13"/>
    <p:sldId id="359" r:id="rId14"/>
    <p:sldId id="363" r:id="rId15"/>
    <p:sldId id="273" r:id="rId16"/>
    <p:sldId id="270" r:id="rId17"/>
    <p:sldId id="269" r:id="rId18"/>
    <p:sldId id="271" r:id="rId19"/>
    <p:sldId id="324" r:id="rId20"/>
    <p:sldId id="457" r:id="rId21"/>
    <p:sldId id="323" r:id="rId22"/>
    <p:sldId id="413" r:id="rId23"/>
    <p:sldId id="382" r:id="rId24"/>
    <p:sldId id="414" r:id="rId25"/>
    <p:sldId id="458" r:id="rId26"/>
    <p:sldId id="325" r:id="rId27"/>
    <p:sldId id="415" r:id="rId28"/>
    <p:sldId id="392" r:id="rId29"/>
    <p:sldId id="430" r:id="rId30"/>
    <p:sldId id="431" r:id="rId31"/>
    <p:sldId id="394" r:id="rId32"/>
    <p:sldId id="417" r:id="rId33"/>
    <p:sldId id="283" r:id="rId34"/>
    <p:sldId id="328" r:id="rId35"/>
    <p:sldId id="418" r:id="rId36"/>
    <p:sldId id="459" r:id="rId37"/>
    <p:sldId id="436" r:id="rId38"/>
    <p:sldId id="437" r:id="rId39"/>
    <p:sldId id="327" r:id="rId40"/>
    <p:sldId id="397" r:id="rId41"/>
    <p:sldId id="396" r:id="rId42"/>
    <p:sldId id="419" r:id="rId43"/>
    <p:sldId id="460" r:id="rId44"/>
    <p:sldId id="329" r:id="rId45"/>
    <p:sldId id="420" r:id="rId46"/>
    <p:sldId id="307" r:id="rId47"/>
    <p:sldId id="331" r:id="rId48"/>
    <p:sldId id="461" r:id="rId49"/>
    <p:sldId id="334" r:id="rId50"/>
    <p:sldId id="421" r:id="rId51"/>
    <p:sldId id="462" r:id="rId52"/>
    <p:sldId id="384" r:id="rId53"/>
    <p:sldId id="422" r:id="rId54"/>
    <p:sldId id="398" r:id="rId55"/>
    <p:sldId id="423" r:id="rId56"/>
    <p:sldId id="340" r:id="rId57"/>
    <p:sldId id="399" r:id="rId58"/>
    <p:sldId id="424" r:id="rId59"/>
    <p:sldId id="438" r:id="rId60"/>
    <p:sldId id="400" r:id="rId61"/>
    <p:sldId id="441" r:id="rId62"/>
    <p:sldId id="447" r:id="rId63"/>
    <p:sldId id="401" r:id="rId64"/>
    <p:sldId id="403" r:id="rId65"/>
    <p:sldId id="448" r:id="rId66"/>
    <p:sldId id="404" r:id="rId67"/>
    <p:sldId id="449" r:id="rId68"/>
    <p:sldId id="410" r:id="rId69"/>
    <p:sldId id="450" r:id="rId70"/>
    <p:sldId id="444" r:id="rId71"/>
    <p:sldId id="451" r:id="rId72"/>
    <p:sldId id="409" r:id="rId73"/>
    <p:sldId id="425" r:id="rId74"/>
    <p:sldId id="452" r:id="rId75"/>
    <p:sldId id="445" r:id="rId76"/>
    <p:sldId id="446" r:id="rId77"/>
    <p:sldId id="454" r:id="rId78"/>
    <p:sldId id="453" r:id="rId79"/>
    <p:sldId id="443" r:id="rId80"/>
    <p:sldId id="405" r:id="rId81"/>
    <p:sldId id="455" r:id="rId82"/>
    <p:sldId id="407" r:id="rId83"/>
    <p:sldId id="411" r:id="rId84"/>
    <p:sldId id="456" r:id="rId85"/>
    <p:sldId id="412" r:id="rId86"/>
    <p:sldId id="463" r:id="rId87"/>
    <p:sldId id="427" r:id="rId88"/>
    <p:sldId id="406" r:id="rId89"/>
    <p:sldId id="464" r:id="rId90"/>
  </p:sldIdLst>
  <p:sldSz cx="9144000" cy="6858000" type="screen4x3"/>
  <p:notesSz cx="6881813" cy="96615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87D5FC20-DBD9-44C6-9B59-AB6C11748372}">
          <p14:sldIdLst>
            <p14:sldId id="256"/>
            <p14:sldId id="390"/>
            <p14:sldId id="356"/>
            <p14:sldId id="272"/>
            <p14:sldId id="279"/>
            <p14:sldId id="378"/>
            <p14:sldId id="379"/>
            <p14:sldId id="389"/>
            <p14:sldId id="297"/>
            <p14:sldId id="380"/>
            <p14:sldId id="278"/>
            <p14:sldId id="268"/>
            <p14:sldId id="359"/>
            <p14:sldId id="363"/>
            <p14:sldId id="273"/>
            <p14:sldId id="270"/>
            <p14:sldId id="269"/>
            <p14:sldId id="271"/>
            <p14:sldId id="324"/>
            <p14:sldId id="457"/>
            <p14:sldId id="323"/>
            <p14:sldId id="413"/>
            <p14:sldId id="382"/>
            <p14:sldId id="414"/>
            <p14:sldId id="458"/>
            <p14:sldId id="325"/>
            <p14:sldId id="415"/>
            <p14:sldId id="392"/>
            <p14:sldId id="430"/>
            <p14:sldId id="431"/>
            <p14:sldId id="394"/>
            <p14:sldId id="417"/>
            <p14:sldId id="283"/>
            <p14:sldId id="328"/>
            <p14:sldId id="418"/>
            <p14:sldId id="459"/>
            <p14:sldId id="436"/>
            <p14:sldId id="437"/>
            <p14:sldId id="327"/>
            <p14:sldId id="397"/>
            <p14:sldId id="396"/>
            <p14:sldId id="419"/>
            <p14:sldId id="460"/>
            <p14:sldId id="329"/>
            <p14:sldId id="420"/>
            <p14:sldId id="307"/>
            <p14:sldId id="331"/>
            <p14:sldId id="461"/>
            <p14:sldId id="334"/>
            <p14:sldId id="421"/>
            <p14:sldId id="462"/>
            <p14:sldId id="384"/>
            <p14:sldId id="422"/>
            <p14:sldId id="398"/>
            <p14:sldId id="423"/>
            <p14:sldId id="340"/>
            <p14:sldId id="399"/>
            <p14:sldId id="424"/>
            <p14:sldId id="438"/>
            <p14:sldId id="400"/>
            <p14:sldId id="441"/>
            <p14:sldId id="447"/>
            <p14:sldId id="401"/>
            <p14:sldId id="403"/>
            <p14:sldId id="448"/>
            <p14:sldId id="404"/>
            <p14:sldId id="449"/>
          </p14:sldIdLst>
        </p14:section>
        <p14:section name="Seção sem Título" id="{74F83223-0ABA-4ED3-9723-032ADA0FCF9C}">
          <p14:sldIdLst>
            <p14:sldId id="410"/>
            <p14:sldId id="450"/>
            <p14:sldId id="444"/>
            <p14:sldId id="451"/>
            <p14:sldId id="409"/>
            <p14:sldId id="425"/>
            <p14:sldId id="452"/>
            <p14:sldId id="445"/>
            <p14:sldId id="446"/>
            <p14:sldId id="454"/>
            <p14:sldId id="453"/>
            <p14:sldId id="443"/>
            <p14:sldId id="405"/>
            <p14:sldId id="455"/>
            <p14:sldId id="407"/>
            <p14:sldId id="411"/>
            <p14:sldId id="456"/>
            <p14:sldId id="412"/>
            <p14:sldId id="463"/>
            <p14:sldId id="427"/>
            <p14:sldId id="406"/>
            <p14:sldId id="4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zia Farias de Oliveira" initials="LFdO" lastIdx="1" clrIdx="0">
    <p:extLst>
      <p:ext uri="{19B8F6BF-5375-455C-9EA6-DF929625EA0E}">
        <p15:presenceInfo xmlns:p15="http://schemas.microsoft.com/office/powerpoint/2012/main" userId="03bcb51cfda620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7A"/>
    <a:srgbClr val="000066"/>
    <a:srgbClr val="004FEE"/>
    <a:srgbClr val="1A0C6C"/>
    <a:srgbClr val="CC3300"/>
    <a:srgbClr val="008000"/>
    <a:srgbClr val="89B0FF"/>
    <a:srgbClr val="FFFFC5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3" autoAdjust="0"/>
    <p:restoredTop sz="86441" autoAdjust="0"/>
  </p:normalViewPr>
  <p:slideViewPr>
    <p:cSldViewPr>
      <p:cViewPr varScale="1">
        <p:scale>
          <a:sx n="85" d="100"/>
          <a:sy n="85" d="100"/>
        </p:scale>
        <p:origin x="9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>
      <p:cViewPr varScale="1">
        <p:scale>
          <a:sx n="63" d="100"/>
          <a:sy n="63" d="100"/>
        </p:scale>
        <p:origin x="27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.xlsx"/><Relationship Id="rId1" Type="http://schemas.openxmlformats.org/officeDocument/2006/relationships/image" Target="../media/image4.jpeg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0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1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.xlsx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Planilha_do_Microsoft_Excel15.xlsx"/><Relationship Id="rId1" Type="http://schemas.openxmlformats.org/officeDocument/2006/relationships/themeOverride" Target="../theme/themeOverride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6.xlsx"/><Relationship Id="rId1" Type="http://schemas.openxmlformats.org/officeDocument/2006/relationships/image" Target="../media/image13.jpeg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9.xlsx"/><Relationship Id="rId2" Type="http://schemas.openxmlformats.org/officeDocument/2006/relationships/image" Target="../media/image13.jpeg"/><Relationship Id="rId1" Type="http://schemas.openxmlformats.org/officeDocument/2006/relationships/themeOverride" Target="../theme/themeOverride6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1.xlsx"/><Relationship Id="rId1" Type="http://schemas.openxmlformats.org/officeDocument/2006/relationships/themeOverride" Target="../theme/themeOverride7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2.xlsx"/><Relationship Id="rId1" Type="http://schemas.openxmlformats.org/officeDocument/2006/relationships/image" Target="../media/image13.jpeg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3.xlsx"/><Relationship Id="rId1" Type="http://schemas.openxmlformats.org/officeDocument/2006/relationships/image" Target="../media/image30.jpeg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4.xlsx"/><Relationship Id="rId2" Type="http://schemas.openxmlformats.org/officeDocument/2006/relationships/image" Target="../media/image30.jpeg"/><Relationship Id="rId1" Type="http://schemas.openxmlformats.org/officeDocument/2006/relationships/themeOverride" Target="../theme/themeOverride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6.xlsx"/><Relationship Id="rId1" Type="http://schemas.openxmlformats.org/officeDocument/2006/relationships/themeOverride" Target="../theme/themeOverride9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7.xlsx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8.xlsx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1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Planilha_do_Microsoft_Excel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0.xlsx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1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1.xlsx"/><Relationship Id="rId1" Type="http://schemas.openxmlformats.org/officeDocument/2006/relationships/image" Target="../media/image4.jpeg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2.xlsx"/><Relationship Id="rId1" Type="http://schemas.openxmlformats.org/officeDocument/2006/relationships/image" Target="../media/image30.jpeg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Planilha_do_Microsoft_Excel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Planilha_do_Microsoft_Excel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Planilha_do_Microsoft_Excel38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image" Target="../media/image4.jpeg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2.xlsx"/><Relationship Id="rId2" Type="http://schemas.openxmlformats.org/officeDocument/2006/relationships/image" Target="../media/image6.jpeg"/><Relationship Id="rId1" Type="http://schemas.openxmlformats.org/officeDocument/2006/relationships/image" Target="../media/image30.jpeg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5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Planilha_do_Microsoft_Excel46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7.xlsx"/><Relationship Id="rId1" Type="http://schemas.openxmlformats.org/officeDocument/2006/relationships/image" Target="../media/image4.jpeg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8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image" Target="../media/image11.jpeg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openxmlformats.org/officeDocument/2006/relationships/image" Target="../media/image11.jpeg"/><Relationship Id="rId1" Type="http://schemas.openxmlformats.org/officeDocument/2006/relationships/image" Target="../media/image12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6.xlsx"/><Relationship Id="rId1" Type="http://schemas.openxmlformats.org/officeDocument/2006/relationships/image" Target="../media/image13.jpeg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8.xlsx"/><Relationship Id="rId1" Type="http://schemas.openxmlformats.org/officeDocument/2006/relationships/image" Target="../media/image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601815398075243E-2"/>
          <c:y val="2.4738587237748421E-2"/>
          <c:w val="0.90145374015748037"/>
          <c:h val="0.86665221322399322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5FCBEF">
                <a:alpha val="84706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1"/>
          <c:dLbls>
            <c:dLbl>
              <c:idx val="2"/>
              <c:layout>
                <c:manualLayout>
                  <c:x val="5.8198818897637799E-3"/>
                  <c:y val="-2.1126488559053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85-4B37-8156-D9094371141B}"/>
                </c:ext>
              </c:extLst>
            </c:dLbl>
            <c:dLbl>
              <c:idx val="3"/>
              <c:layout>
                <c:manualLayout>
                  <c:x val="4.4309930008748907E-3"/>
                  <c:y val="-9.3439659619745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85-4B37-8156-D90943711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Consulta agendada</c:v>
                </c:pt>
                <c:pt idx="1">
                  <c:v>Cons. Agend./Cuidado continuado</c:v>
                </c:pt>
                <c:pt idx="2">
                  <c:v>Atendimento de urgência</c:v>
                </c:pt>
                <c:pt idx="3">
                  <c:v>Consulta no dia</c:v>
                </c:pt>
                <c:pt idx="4">
                  <c:v>Escuta inicial/orientação</c:v>
                </c:pt>
              </c:strCache>
            </c:strRef>
          </c:cat>
          <c:val>
            <c:numRef>
              <c:f>Plan1!$B$2:$B$6</c:f>
              <c:numCache>
                <c:formatCode>#,##0;[Red]#,##0</c:formatCode>
                <c:ptCount val="5"/>
                <c:pt idx="0">
                  <c:v>4354</c:v>
                </c:pt>
                <c:pt idx="1">
                  <c:v>3613</c:v>
                </c:pt>
                <c:pt idx="2">
                  <c:v>353</c:v>
                </c:pt>
                <c:pt idx="3">
                  <c:v>1705</c:v>
                </c:pt>
                <c:pt idx="4">
                  <c:v>6226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1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D785-4B37-8156-D9094371141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A0C6C">
                <a:alpha val="84706"/>
              </a:srgb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1"/>
          <c:dLbls>
            <c:dLbl>
              <c:idx val="2"/>
              <c:layout>
                <c:manualLayout>
                  <c:x val="8.4324720555401644E-3"/>
                  <c:y val="-2.8031689788518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85-4B37-8156-D90943711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Consulta agendada</c:v>
                </c:pt>
                <c:pt idx="1">
                  <c:v>Cons. Agend./Cuidado continuado</c:v>
                </c:pt>
                <c:pt idx="2">
                  <c:v>Atendimento de urgência</c:v>
                </c:pt>
                <c:pt idx="3">
                  <c:v>Consulta no dia</c:v>
                </c:pt>
                <c:pt idx="4">
                  <c:v>Escuta inicial/orientação</c:v>
                </c:pt>
              </c:strCache>
            </c:strRef>
          </c:cat>
          <c:val>
            <c:numRef>
              <c:f>Plan1!$C$2:$C$6</c:f>
              <c:numCache>
                <c:formatCode>#,##0;[Red]#,##0</c:formatCode>
                <c:ptCount val="5"/>
                <c:pt idx="0">
                  <c:v>4975</c:v>
                </c:pt>
                <c:pt idx="1">
                  <c:v>2312</c:v>
                </c:pt>
                <c:pt idx="2">
                  <c:v>331</c:v>
                </c:pt>
                <c:pt idx="3">
                  <c:v>3025</c:v>
                </c:pt>
                <c:pt idx="4">
                  <c:v>6471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2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4-D785-4B37-8156-D90943711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262708608"/>
        <c:axId val="262718592"/>
        <c:axId val="0"/>
      </c:bar3DChart>
      <c:dateAx>
        <c:axId val="262708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718592"/>
        <c:crosses val="autoZero"/>
        <c:auto val="0"/>
        <c:lblOffset val="100"/>
        <c:baseTimeUnit val="days"/>
      </c:dateAx>
      <c:valAx>
        <c:axId val="26271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708608"/>
        <c:crossesAt val="1"/>
        <c:crossBetween val="between"/>
      </c:valAx>
      <c:spPr>
        <a:blipFill>
          <a:blip xmlns:r="http://schemas.openxmlformats.org/officeDocument/2006/relationships" r:embed="rId1">
            <a:alphaModFix amt="72000"/>
          </a:blip>
          <a:tile tx="0" ty="0" sx="100000" sy="100000" flip="none" algn="tl"/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28585268758844645"/>
          <c:y val="0.12228689193199398"/>
          <c:w val="0.38492501288563563"/>
          <c:h val="0.1462084710857800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8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611111111111108E-2"/>
          <c:y val="6.1165583854810211E-2"/>
          <c:w val="0.75814687226596678"/>
          <c:h val="0.76166513877263609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ATENDIMENTOS</c:v>
                </c:pt>
              </c:strCache>
            </c:strRef>
          </c:tx>
          <c:explosion val="3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482-45DE-8E06-ACA24B93DB3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A482-45DE-8E06-ACA24B93DB3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A482-45DE-8E06-ACA24B93DB3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A482-45DE-8E06-ACA24B93DB30}"/>
              </c:ext>
            </c:extLst>
          </c:dPt>
          <c:dLbls>
            <c:dLbl>
              <c:idx val="0"/>
              <c:layout>
                <c:manualLayout>
                  <c:x val="5.9453083989501311E-2"/>
                  <c:y val="-0.33321342686702016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400"/>
                    </a:pPr>
                    <a:r>
                      <a:rPr lang="en-US" sz="2400"/>
                      <a:t>2017</a:t>
                    </a:r>
                  </a:p>
                  <a:p>
                    <a:pPr>
                      <a:defRPr sz="2400"/>
                    </a:pPr>
                    <a:r>
                      <a:rPr lang="en-US" sz="2400"/>
                      <a:t>32.078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82-45DE-8E06-ACA24B93DB30}"/>
                </c:ext>
              </c:extLst>
            </c:dLbl>
            <c:dLbl>
              <c:idx val="1"/>
              <c:layout>
                <c:manualLayout>
                  <c:x val="-4.2276574803149607E-2"/>
                  <c:y val="0.14774635630488794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sz="2400">
                        <a:solidFill>
                          <a:schemeClr val="bg1"/>
                        </a:solidFill>
                      </a:rPr>
                      <a:t>2018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sz="2400">
                        <a:solidFill>
                          <a:schemeClr val="bg1"/>
                        </a:solidFill>
                      </a:rPr>
                      <a:t>43.582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82-45DE-8E06-ACA24B93DB3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82-45DE-8E06-ACA24B93DB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pt-BR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Plan1!$B$2:$B$5</c:f>
              <c:numCache>
                <c:formatCode>#,##0</c:formatCode>
                <c:ptCount val="4"/>
                <c:pt idx="0">
                  <c:v>32078</c:v>
                </c:pt>
                <c:pt idx="1">
                  <c:v>43582</c:v>
                </c:pt>
                <c:pt idx="2" formatCode="0.00%">
                  <c:v>0.3586258494918636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82-45DE-8E06-ACA24B93DB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gradFill rotWithShape="1">
      <a:gsLst>
        <a:gs pos="0">
          <a:schemeClr val="accent4">
            <a:lumMod val="20000"/>
            <a:lumOff val="80000"/>
          </a:schemeClr>
        </a:gs>
        <a:gs pos="88000">
          <a:schemeClr val="accent1">
            <a:tint val="90000"/>
          </a:schemeClr>
        </a:gs>
      </a:gsLst>
      <a:lin ang="5400000" scaled="0"/>
    </a:gradFill>
    <a:ln w="12700" cap="rnd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135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611498276138234E-2"/>
          <c:w val="1"/>
          <c:h val="0.98938857380468714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PROCEDIMENTOS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80A-4A9E-AEAC-7210BCA820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80A-4A9E-AEAC-7210BCA820AD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0A-4A9E-AEAC-7210BCA820AD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0A-4A9E-AEAC-7210BCA820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Plan1!$B$2:$B$3</c:f>
              <c:numCache>
                <c:formatCode>#,##0</c:formatCode>
                <c:ptCount val="2"/>
                <c:pt idx="0">
                  <c:v>1113</c:v>
                </c:pt>
                <c:pt idx="1">
                  <c:v>9613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0A-4A9E-AEAC-7210BCA820AD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 ATENDIMENTOS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10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703580744605169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ATENDIMENTOS</c:v>
                </c:pt>
              </c:strCache>
            </c:strRef>
          </c:tx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A482-45DE-8E06-ACA24B93DB3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482-45DE-8E06-ACA24B93DB3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A482-45DE-8E06-ACA24B93DB3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A482-45DE-8E06-ACA24B93DB3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2017 30.965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82-45DE-8E06-ACA24B93DB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2018 33.969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82-45DE-8E06-ACA24B93DB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Plan1!$B$2:$B$5</c:f>
              <c:numCache>
                <c:formatCode>#,##0</c:formatCode>
                <c:ptCount val="4"/>
                <c:pt idx="0">
                  <c:v>30965</c:v>
                </c:pt>
                <c:pt idx="1">
                  <c:v>33969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82-45DE-8E06-ACA24B93DB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640646681436197"/>
          <c:y val="0.93104962998392393"/>
          <c:w val="0.43871394838355082"/>
          <c:h val="5.6295421632322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1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341820987654316E-2"/>
          <c:y val="1.4290536175710595E-2"/>
          <c:w val="0.93265817901234571"/>
          <c:h val="0.8050676679586563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1.5332895888013972E-2"/>
                  <c:y val="0.231766795865633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45-4935-9BBC-916AA192362D}"/>
                </c:ext>
              </c:extLst>
            </c:dLbl>
            <c:dLbl>
              <c:idx val="1"/>
              <c:layout>
                <c:manualLayout>
                  <c:x val="1.8198853615520282E-2"/>
                  <c:y val="-2.0510335917312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A-4C68-8122-39C79ACF9D69}"/>
                </c:ext>
              </c:extLst>
            </c:dLbl>
            <c:dLbl>
              <c:idx val="3"/>
              <c:layout>
                <c:manualLayout>
                  <c:x val="4.1666666666665651E-3"/>
                  <c:y val="5.9479974160206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64-422C-8F7E-2ACCA3628DDC}"/>
                </c:ext>
              </c:extLst>
            </c:dLbl>
            <c:dLbl>
              <c:idx val="4"/>
              <c:layout>
                <c:manualLayout>
                  <c:x val="-2.7777777777778798E-3"/>
                  <c:y val="7.9990310077519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64-422C-8F7E-2ACCA3628DDC}"/>
                </c:ext>
              </c:extLst>
            </c:dLbl>
            <c:dLbl>
              <c:idx val="5"/>
              <c:layout>
                <c:manualLayout>
                  <c:x val="-1.6798941798941799E-2"/>
                  <c:y val="-2.0510335917314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45-4935-9BBC-916AA192362D}"/>
                </c:ext>
              </c:extLst>
            </c:dLbl>
            <c:dLbl>
              <c:idx val="6"/>
              <c:layout>
                <c:manualLayout>
                  <c:x val="-1.3977034120734907E-2"/>
                  <c:y val="0.17433785529715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45-4935-9BBC-916AA192362D}"/>
                </c:ext>
              </c:extLst>
            </c:dLbl>
            <c:dLbl>
              <c:idx val="7"/>
              <c:layout>
                <c:manualLayout>
                  <c:x val="-1.259920634920635E-2"/>
                  <c:y val="0.14972545219638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45-4935-9BBC-916AA1923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Plan1!$A$2:$A$8</c:f>
              <c:strCache>
                <c:ptCount val="7"/>
                <c:pt idx="0">
                  <c:v>Aferição de PA</c:v>
                </c:pt>
                <c:pt idx="1">
                  <c:v>Aferição de Temperatura</c:v>
                </c:pt>
                <c:pt idx="2">
                  <c:v>Coleta de Material para Exame Laboratorial</c:v>
                </c:pt>
                <c:pt idx="3">
                  <c:v>Curativo Simples</c:v>
                </c:pt>
                <c:pt idx="4">
                  <c:v>Glicemia Capilar</c:v>
                </c:pt>
                <c:pt idx="5">
                  <c:v>Medição de Altura</c:v>
                </c:pt>
                <c:pt idx="6">
                  <c:v>Medição de Peso</c:v>
                </c:pt>
              </c:strCache>
            </c:strRef>
          </c:cat>
          <c:val>
            <c:numRef>
              <c:f>Plan1!$B$2:$B$8</c:f>
              <c:numCache>
                <c:formatCode>#,##0;[Red]#,##0</c:formatCode>
                <c:ptCount val="7"/>
                <c:pt idx="0">
                  <c:v>4980</c:v>
                </c:pt>
                <c:pt idx="1">
                  <c:v>149</c:v>
                </c:pt>
                <c:pt idx="2">
                  <c:v>32</c:v>
                </c:pt>
                <c:pt idx="3">
                  <c:v>632</c:v>
                </c:pt>
                <c:pt idx="4" formatCode="#,##0">
                  <c:v>851</c:v>
                </c:pt>
                <c:pt idx="5" formatCode="#,##0">
                  <c:v>402</c:v>
                </c:pt>
                <c:pt idx="6" formatCode="#,##0">
                  <c:v>2505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D-47EF-97E3-8C7B5F954A5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1.8231955380577404E-2"/>
                  <c:y val="0.32377034883720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DD-47EF-97E3-8C7B5F954A5D}"/>
                </c:ext>
              </c:extLst>
            </c:dLbl>
            <c:dLbl>
              <c:idx val="1"/>
              <c:layout>
                <c:manualLayout>
                  <c:x val="1.9598765432098715E-2"/>
                  <c:y val="1.025516795865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DD-47EF-97E3-8C7B5F954A5D}"/>
                </c:ext>
              </c:extLst>
            </c:dLbl>
            <c:dLbl>
              <c:idx val="3"/>
              <c:layout>
                <c:manualLayout>
                  <c:x val="0"/>
                  <c:y val="6.973514211886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DD-47EF-97E3-8C7B5F954A5D}"/>
                </c:ext>
              </c:extLst>
            </c:dLbl>
            <c:dLbl>
              <c:idx val="4"/>
              <c:layout>
                <c:manualLayout>
                  <c:x val="-1.3888888888888889E-3"/>
                  <c:y val="9.639857881136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DD-47EF-97E3-8C7B5F954A5D}"/>
                </c:ext>
              </c:extLst>
            </c:dLbl>
            <c:dLbl>
              <c:idx val="5"/>
              <c:layout>
                <c:manualLayout>
                  <c:x val="-1.9598753280839896E-2"/>
                  <c:y val="0.11280684754521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DD-47EF-97E3-8C7B5F954A5D}"/>
                </c:ext>
              </c:extLst>
            </c:dLbl>
            <c:dLbl>
              <c:idx val="6"/>
              <c:layout>
                <c:manualLayout>
                  <c:x val="-2.8222222222222221E-3"/>
                  <c:y val="0.132291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DD-47EF-97E3-8C7B5F954A5D}"/>
                </c:ext>
              </c:extLst>
            </c:dLbl>
            <c:dLbl>
              <c:idx val="7"/>
              <c:layout>
                <c:manualLayout>
                  <c:x val="-1.3999118165784832E-2"/>
                  <c:y val="0.13756572997416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DD-47EF-97E3-8C7B5F954A5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Overflow="overflow" horzOverflow="overflow" vert="horz" lIns="0" tIns="0" rIns="0" bIns="0" anchor="b" anchorCtr="0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Aferição de PA</c:v>
                </c:pt>
                <c:pt idx="1">
                  <c:v>Aferição de Temperatura</c:v>
                </c:pt>
                <c:pt idx="2">
                  <c:v>Coleta de Material para Exame Laboratorial</c:v>
                </c:pt>
                <c:pt idx="3">
                  <c:v>Curativo Simples</c:v>
                </c:pt>
                <c:pt idx="4">
                  <c:v>Glicemia Capilar</c:v>
                </c:pt>
                <c:pt idx="5">
                  <c:v>Medição de Altura</c:v>
                </c:pt>
                <c:pt idx="6">
                  <c:v>Medição de Peso</c:v>
                </c:pt>
              </c:strCache>
            </c:strRef>
          </c:cat>
          <c:val>
            <c:numRef>
              <c:f>Plan1!$C$2:$C$8</c:f>
              <c:numCache>
                <c:formatCode>#,##0;[Red]#,##0</c:formatCode>
                <c:ptCount val="7"/>
                <c:pt idx="0">
                  <c:v>5081</c:v>
                </c:pt>
                <c:pt idx="1">
                  <c:v>78</c:v>
                </c:pt>
                <c:pt idx="2">
                  <c:v>0</c:v>
                </c:pt>
                <c:pt idx="3">
                  <c:v>983</c:v>
                </c:pt>
                <c:pt idx="4" formatCode="#,##0">
                  <c:v>1011</c:v>
                </c:pt>
                <c:pt idx="5" formatCode="#,##0">
                  <c:v>1648</c:v>
                </c:pt>
                <c:pt idx="6" formatCode="#,##0">
                  <c:v>3287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7DD-47EF-97E3-8C7B5F954A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gapDepth val="0"/>
        <c:shape val="cylinder"/>
        <c:axId val="260829568"/>
        <c:axId val="260831104"/>
        <c:axId val="0"/>
      </c:bar3DChart>
      <c:catAx>
        <c:axId val="260829568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out"/>
        <c:minorTickMark val="cross"/>
        <c:tickLblPos val="low"/>
        <c:txPr>
          <a:bodyPr rot="-1680000" vert="horz"/>
          <a:lstStyle/>
          <a:p>
            <a:pPr>
              <a:defRPr sz="1600" b="1"/>
            </a:pPr>
            <a:endParaRPr lang="pt-BR"/>
          </a:p>
        </c:txPr>
        <c:crossAx val="260831104"/>
        <c:crosses val="autoZero"/>
        <c:auto val="0"/>
        <c:lblAlgn val="ctr"/>
        <c:lblOffset val="100"/>
        <c:tickLblSkip val="1"/>
        <c:noMultiLvlLbl val="1"/>
      </c:catAx>
      <c:valAx>
        <c:axId val="260831104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#,##0;[Red]#,##0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260829568"/>
        <c:crosses val="autoZero"/>
        <c:crossBetween val="between"/>
      </c:valAx>
      <c:spPr>
        <a:pattFill prst="pct40">
          <a:fgClr>
            <a:schemeClr val="accent1"/>
          </a:fgClr>
          <a:bgClr>
            <a:schemeClr val="bg1"/>
          </a:bgClr>
        </a:pattFill>
      </c:spPr>
    </c:plotArea>
    <c:legend>
      <c:legendPos val="t"/>
      <c:layout>
        <c:manualLayout>
          <c:xMode val="edge"/>
          <c:yMode val="edge"/>
          <c:x val="0.35592537477954145"/>
          <c:y val="1.2306201550387598E-2"/>
          <c:w val="0.2461518959435626"/>
          <c:h val="0.11587080103359171"/>
        </c:manualLayout>
      </c:layout>
      <c:overlay val="0"/>
      <c:txPr>
        <a:bodyPr/>
        <a:lstStyle/>
        <a:p>
          <a:pPr>
            <a:defRPr sz="2400"/>
          </a:pPr>
          <a:endParaRPr lang="pt-BR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0"/>
      <c:depthPercent val="100"/>
      <c:rAngAx val="0"/>
      <c:perspective val="1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341820987654316E-2"/>
          <c:y val="1.4290536175710595E-2"/>
          <c:w val="0.93265817901234571"/>
          <c:h val="0.92655587855297161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3.3597883597883599E-2"/>
                  <c:y val="0.17843992248062016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chemeClr val="tx1"/>
                        </a:solidFill>
                      </a:rPr>
                      <a:t> 2017</a:t>
                    </a:r>
                    <a:r>
                      <a:rPr lang="en-US" sz="2400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2400" dirty="0">
                        <a:solidFill>
                          <a:schemeClr val="tx1"/>
                        </a:solidFill>
                      </a:rPr>
                      <a:t> 9.551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45-4935-9BBC-916AA192362D}"/>
                </c:ext>
              </c:extLst>
            </c:dLbl>
            <c:dLbl>
              <c:idx val="1"/>
              <c:layout>
                <c:manualLayout>
                  <c:x val="1.8198853615520282E-2"/>
                  <c:y val="-2.0510335917312663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54-4F32-9F27-5D2662915278}"/>
                </c:ext>
              </c:extLst>
            </c:dLbl>
            <c:dLbl>
              <c:idx val="5"/>
              <c:layout>
                <c:manualLayout>
                  <c:x val="-1.6798941798941799E-2"/>
                  <c:y val="-2.0510335917314168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45-4935-9BBC-916AA192362D}"/>
                </c:ext>
              </c:extLst>
            </c:dLbl>
            <c:dLbl>
              <c:idx val="6"/>
              <c:layout>
                <c:manualLayout>
                  <c:x val="-1.1199294532627968E-2"/>
                  <c:y val="0.11280684754521948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45-4935-9BBC-916AA192362D}"/>
                </c:ext>
              </c:extLst>
            </c:dLbl>
            <c:dLbl>
              <c:idx val="7"/>
              <c:layout>
                <c:manualLayout>
                  <c:x val="-1.259920634920635E-2"/>
                  <c:y val="0.14972545219638239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45-4935-9BBC-916AA192362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rot="0" vert="horz" anchorCtr="0"/>
              <a:lstStyle/>
              <a:p>
                <a:pPr algn="ctr">
                  <a:defRPr sz="2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Plan1!$A$2</c:f>
              <c:strCache>
                <c:ptCount val="1"/>
                <c:pt idx="0">
                  <c:v>TOTAIS DE PROCEDIMENTOS</c:v>
                </c:pt>
              </c:strCache>
            </c:strRef>
          </c:cat>
          <c:val>
            <c:numRef>
              <c:f>Plan1!$B$2</c:f>
              <c:numCache>
                <c:formatCode>#,##0;[Red]#,##0</c:formatCode>
                <c:ptCount val="1"/>
                <c:pt idx="0">
                  <c:v>9551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D-47EF-97E3-8C7B5F954A5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1.3999118165784832E-3"/>
                  <c:y val="0.2273717700258398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chemeClr val="tx1"/>
                        </a:solidFill>
                      </a:rPr>
                      <a:t>2018  12.088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DD-47EF-97E3-8C7B5F954A5D}"/>
                </c:ext>
              </c:extLst>
            </c:dLbl>
            <c:dLbl>
              <c:idx val="1"/>
              <c:layout>
                <c:manualLayout>
                  <c:x val="1.9598765432098715E-2"/>
                  <c:y val="1.025516795865633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DD-47EF-97E3-8C7B5F954A5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DD-47EF-97E3-8C7B5F954A5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DD-47EF-97E3-8C7B5F954A5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DD-47EF-97E3-8C7B5F954A5D}"/>
                </c:ext>
              </c:extLst>
            </c:dLbl>
            <c:dLbl>
              <c:idx val="5"/>
              <c:layout>
                <c:manualLayout>
                  <c:x val="-1.9598765432098767E-2"/>
                  <c:y val="-2.0510335917313036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DD-47EF-97E3-8C7B5F954A5D}"/>
                </c:ext>
              </c:extLst>
            </c:dLbl>
            <c:dLbl>
              <c:idx val="6"/>
              <c:layout>
                <c:manualLayout>
                  <c:x val="-2.8222222222222221E-3"/>
                  <c:y val="0.13229166666666667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DD-47EF-97E3-8C7B5F954A5D}"/>
                </c:ext>
              </c:extLst>
            </c:dLbl>
            <c:dLbl>
              <c:idx val="7"/>
              <c:layout>
                <c:manualLayout>
                  <c:x val="-1.3999118165784832E-2"/>
                  <c:y val="0.13756572997416019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DD-47EF-97E3-8C7B5F954A5D}"/>
                </c:ext>
              </c:extLst>
            </c:dLbl>
            <c:numFmt formatCode="#,##0" sourceLinked="0"/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Plan1!$A$2</c:f>
              <c:strCache>
                <c:ptCount val="1"/>
                <c:pt idx="0">
                  <c:v>TOTAIS DE PROCEDIMENTOS</c:v>
                </c:pt>
              </c:strCache>
            </c:strRef>
          </c:cat>
          <c:val>
            <c:numRef>
              <c:f>Plan1!$C$2</c:f>
              <c:numCache>
                <c:formatCode>#,##0;[Red]#,##0</c:formatCode>
                <c:ptCount val="1"/>
                <c:pt idx="0">
                  <c:v>12088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7DD-47EF-97E3-8C7B5F954A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gapDepth val="0"/>
        <c:shape val="cylinder"/>
        <c:axId val="261199360"/>
        <c:axId val="261200896"/>
        <c:axId val="0"/>
      </c:bar3DChart>
      <c:catAx>
        <c:axId val="261199360"/>
        <c:scaling>
          <c:orientation val="minMax"/>
        </c:scaling>
        <c:delete val="1"/>
        <c:axPos val="b"/>
        <c:majorGridlines/>
        <c:minorGridlines/>
        <c:numFmt formatCode="General" sourceLinked="0"/>
        <c:majorTickMark val="out"/>
        <c:minorTickMark val="cross"/>
        <c:tickLblPos val="low"/>
        <c:crossAx val="261200896"/>
        <c:crosses val="autoZero"/>
        <c:auto val="0"/>
        <c:lblAlgn val="ctr"/>
        <c:lblOffset val="100"/>
        <c:tickLblSkip val="1"/>
        <c:noMultiLvlLbl val="1"/>
      </c:catAx>
      <c:valAx>
        <c:axId val="261200896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#,##0;[Red]#,##0" sourceLinked="1"/>
        <c:majorTickMark val="none"/>
        <c:minorTickMark val="none"/>
        <c:tickLblPos val="nextTo"/>
        <c:spPr>
          <a:gradFill>
            <a:gsLst>
              <a:gs pos="0">
                <a:sysClr val="window" lastClr="FFFFFF"/>
              </a:gs>
              <a:gs pos="88000">
                <a:srgbClr val="2E946B">
                  <a:tint val="90000"/>
                </a:srgbClr>
              </a:gs>
            </a:gsLst>
            <a:lin ang="5400000" scaled="0"/>
          </a:gradFill>
        </c:spPr>
        <c:txPr>
          <a:bodyPr/>
          <a:lstStyle/>
          <a:p>
            <a:pPr>
              <a:defRPr sz="2800" b="1"/>
            </a:pPr>
            <a:endParaRPr lang="pt-BR"/>
          </a:p>
        </c:txPr>
        <c:crossAx val="261199360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pattFill prst="pct5">
          <a:fgClr>
            <a:schemeClr val="accent1"/>
          </a:fgClr>
          <a:bgClr>
            <a:schemeClr val="bg1"/>
          </a:bgClr>
        </a:pattFill>
        <a:ln>
          <a:noFill/>
        </a:ln>
        <a:effectLst/>
        <a:sp3d/>
      </c:spPr>
    </c:sideWall>
    <c:backWall>
      <c:thickness val="0"/>
      <c:spPr>
        <a:pattFill prst="pct5">
          <a:fgClr>
            <a:schemeClr val="accent1"/>
          </a:fgClr>
          <a:bgClr>
            <a:schemeClr val="bg1"/>
          </a:bgClr>
        </a:patt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955599300087486E-2"/>
          <c:y val="0"/>
          <c:w val="0.93619247594050747"/>
          <c:h val="0.75797398172689812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5FCBEF">
                <a:alpha val="87843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1"/>
          <c:dLbls>
            <c:spPr>
              <a:solidFill>
                <a:schemeClr val="accent1">
                  <a:alpha val="30000"/>
                </a:schemeClr>
              </a:solidFill>
              <a:ln>
                <a:noFill/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Proced. consolidados</c:v>
                </c:pt>
                <c:pt idx="1">
                  <c:v>Proced. / pequenas cirurgias</c:v>
                </c:pt>
                <c:pt idx="2">
                  <c:v>Administ. de medicamentos</c:v>
                </c:pt>
                <c:pt idx="3">
                  <c:v>Teste rápido</c:v>
                </c:pt>
                <c:pt idx="4">
                  <c:v>Saúde bucal</c:v>
                </c:pt>
                <c:pt idx="5">
                  <c:v>Fornec. escova e creme dental</c:v>
                </c:pt>
              </c:strCache>
            </c:strRef>
          </c:cat>
          <c:val>
            <c:numRef>
              <c:f>Plan1!$B$2:$B$7</c:f>
              <c:numCache>
                <c:formatCode>#,##0</c:formatCode>
                <c:ptCount val="6"/>
                <c:pt idx="0">
                  <c:v>9551</c:v>
                </c:pt>
                <c:pt idx="1">
                  <c:v>1434</c:v>
                </c:pt>
                <c:pt idx="2">
                  <c:v>616</c:v>
                </c:pt>
                <c:pt idx="3">
                  <c:v>47</c:v>
                </c:pt>
                <c:pt idx="4">
                  <c:v>4644</c:v>
                </c:pt>
                <c:pt idx="5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>
                    <a:contourClr>
                      <a:schemeClr val="accent1">
                        <a:lumMod val="50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0-AA35-4C57-B908-6C363D0617B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2E83C3">
                <a:alpha val="87843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1"/>
          <c:dLbls>
            <c:spPr>
              <a:solidFill>
                <a:schemeClr val="accent2">
                  <a:alpha val="30000"/>
                </a:schemeClr>
              </a:solidFill>
              <a:ln>
                <a:noFill/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Proced. consolidados</c:v>
                </c:pt>
                <c:pt idx="1">
                  <c:v>Proced. / pequenas cirurgias</c:v>
                </c:pt>
                <c:pt idx="2">
                  <c:v>Administ. de medicamentos</c:v>
                </c:pt>
                <c:pt idx="3">
                  <c:v>Teste rápido</c:v>
                </c:pt>
                <c:pt idx="4">
                  <c:v>Saúde bucal</c:v>
                </c:pt>
                <c:pt idx="5">
                  <c:v>Fornec. escova e creme dental</c:v>
                </c:pt>
              </c:strCache>
            </c:strRef>
          </c:cat>
          <c:val>
            <c:numRef>
              <c:f>Plan1!$C$2:$C$7</c:f>
              <c:numCache>
                <c:formatCode>#,##0</c:formatCode>
                <c:ptCount val="6"/>
                <c:pt idx="0">
                  <c:v>12088</c:v>
                </c:pt>
                <c:pt idx="1">
                  <c:v>854</c:v>
                </c:pt>
                <c:pt idx="2">
                  <c:v>2752</c:v>
                </c:pt>
                <c:pt idx="3">
                  <c:v>157</c:v>
                </c:pt>
                <c:pt idx="4">
                  <c:v>5064</c:v>
                </c:pt>
                <c:pt idx="5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>
                    <a:contourClr>
                      <a:schemeClr val="accent2">
                        <a:lumMod val="50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1-AA35-4C57-B908-6C363D0617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cylinder"/>
        <c:axId val="260634880"/>
        <c:axId val="260710400"/>
        <c:axId val="260700800"/>
      </c:bar3DChart>
      <c:catAx>
        <c:axId val="260634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192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0710400"/>
        <c:crosses val="autoZero"/>
        <c:auto val="1"/>
        <c:lblAlgn val="ctr"/>
        <c:lblOffset val="100"/>
        <c:noMultiLvlLbl val="1"/>
      </c:catAx>
      <c:valAx>
        <c:axId val="2607104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60634880"/>
        <c:crosses val="autoZero"/>
        <c:crossBetween val="between"/>
      </c:valAx>
      <c:serAx>
        <c:axId val="260700800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0710400"/>
        <c:crosses val="autoZero"/>
      </c:serAx>
      <c:spPr>
        <a:gradFill>
          <a:gsLst>
            <a:gs pos="0">
              <a:schemeClr val="accent4">
                <a:lumMod val="20000"/>
                <a:lumOff val="80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41480774278215227"/>
          <c:y val="0.10708135603980511"/>
          <c:w val="0.16760673665791775"/>
          <c:h val="5.06164347752210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1824769433465E-3"/>
          <c:y val="1.438447767406997E-2"/>
          <c:w val="0.99036281864615705"/>
          <c:h val="0.89416981094927572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8.0581796223100521E-2"/>
                  <c:y val="-1.2388918812115192E-2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2800">
                        <a:solidFill>
                          <a:srgbClr val="FFFF00"/>
                        </a:solidFill>
                      </a:defRPr>
                    </a:pPr>
                    <a:r>
                      <a:rPr lang="en-US" sz="2800" dirty="0">
                        <a:solidFill>
                          <a:srgbClr val="FFFF00"/>
                        </a:solidFill>
                      </a:rPr>
                      <a:t>2017 16.296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C5-4C1B-9987-D7195CD2A5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Total de procedimentos</c:v>
                </c:pt>
              </c:strCache>
            </c:strRef>
          </c:cat>
          <c:val>
            <c:numRef>
              <c:f>Plan1!$B$2</c:f>
              <c:numCache>
                <c:formatCode>#,##0</c:formatCode>
                <c:ptCount val="1"/>
                <c:pt idx="0">
                  <c:v>16296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35-4C57-B908-6C363D0617B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9.039328063241106E-2"/>
                  <c:y val="-7.8924071727613943E-3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2018  20.915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C5-4C1B-9987-D7195CD2A5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rgbClr val="FFFF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Total de procedimentos</c:v>
                </c:pt>
              </c:strCache>
            </c:strRef>
          </c:cat>
          <c:val>
            <c:numRef>
              <c:f>Plan1!$C$2</c:f>
              <c:numCache>
                <c:formatCode>#,##0</c:formatCode>
                <c:ptCount val="1"/>
                <c:pt idx="0">
                  <c:v>20915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35-4C57-B908-6C363D0617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gapDepth val="54"/>
        <c:shape val="cylinder"/>
        <c:axId val="260579712"/>
        <c:axId val="260581248"/>
        <c:axId val="260699008"/>
      </c:bar3DChart>
      <c:catAx>
        <c:axId val="260579712"/>
        <c:scaling>
          <c:orientation val="minMax"/>
        </c:scaling>
        <c:delete val="0"/>
        <c:axPos val="b"/>
        <c:numFmt formatCode="General" sourceLinked="0"/>
        <c:majorTickMark val="out"/>
        <c:minorTickMark val="cross"/>
        <c:tickLblPos val="nextTo"/>
        <c:txPr>
          <a:bodyPr rot="0"/>
          <a:lstStyle/>
          <a:p>
            <a:pPr>
              <a:defRPr/>
            </a:pPr>
            <a:endParaRPr lang="pt-BR"/>
          </a:p>
        </c:txPr>
        <c:crossAx val="260581248"/>
        <c:crosses val="autoZero"/>
        <c:auto val="1"/>
        <c:lblAlgn val="ctr"/>
        <c:lblOffset val="100"/>
        <c:noMultiLvlLbl val="1"/>
      </c:catAx>
      <c:valAx>
        <c:axId val="260581248"/>
        <c:scaling>
          <c:orientation val="minMax"/>
        </c:scaling>
        <c:delete val="1"/>
        <c:axPos val="l"/>
        <c:majorGridlines/>
        <c:numFmt formatCode="#,##0" sourceLinked="1"/>
        <c:majorTickMark val="cross"/>
        <c:minorTickMark val="cross"/>
        <c:tickLblPos val="nextTo"/>
        <c:crossAx val="260579712"/>
        <c:crosses val="autoZero"/>
        <c:crossBetween val="between"/>
      </c:valAx>
      <c:serAx>
        <c:axId val="260699008"/>
        <c:scaling>
          <c:orientation val="minMax"/>
        </c:scaling>
        <c:delete val="1"/>
        <c:axPos val="b"/>
        <c:majorTickMark val="cross"/>
        <c:minorTickMark val="cross"/>
        <c:tickLblPos val="none"/>
        <c:crossAx val="260581248"/>
        <c:crosses val="autoZero"/>
      </c:serAx>
      <c:spPr>
        <a:pattFill prst="smGrid">
          <a:fgClr>
            <a:srgbClr val="5FCBEF"/>
          </a:fgClr>
          <a:bgClr>
            <a:sysClr val="window" lastClr="FFFFFF"/>
          </a:bgClr>
        </a:pattFill>
        <a:scene3d>
          <a:camera prst="orthographicFront"/>
          <a:lightRig rig="threePt" dir="t"/>
        </a:scene3d>
        <a:sp3d>
          <a:bevelT w="165100" prst="coolSlant"/>
        </a:sp3d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96771204807582E-5"/>
          <c:y val="5.914538907441657E-3"/>
          <c:w val="0.99933464559652729"/>
          <c:h val="0.99408541649496296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Procedimentos</c:v>
                </c:pt>
              </c:strCache>
            </c:strRef>
          </c:tx>
          <c:dPt>
            <c:idx val="1"/>
            <c:bubble3D val="0"/>
            <c:explosion val="9"/>
            <c:extLst>
              <c:ext xmlns:c16="http://schemas.microsoft.com/office/drawing/2014/chart" uri="{C3380CC4-5D6E-409C-BE32-E72D297353CC}">
                <c16:uniqueId val="{00000001-1737-4A76-88FC-59035372E146}"/>
              </c:ext>
            </c:extLst>
          </c:dPt>
          <c:dLbls>
            <c:dLbl>
              <c:idx val="0"/>
              <c:layout>
                <c:manualLayout>
                  <c:x val="-0.21341753130346422"/>
                  <c:y val="-0.22453101126587335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/>
                      <a:t>2017  1.434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4A-4DDD-A2F2-B7B848E94C1B}"/>
                </c:ext>
              </c:extLst>
            </c:dLbl>
            <c:dLbl>
              <c:idx val="1"/>
              <c:layout>
                <c:manualLayout>
                  <c:x val="0.19542369539714025"/>
                  <c:y val="8.3090729270349259E-2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/>
                      <a:t>2018</a:t>
                    </a:r>
                    <a:r>
                      <a:rPr lang="en-US" sz="3200" b="1" baseline="0" dirty="0"/>
                      <a:t>  </a:t>
                    </a:r>
                    <a:r>
                      <a:rPr lang="en-US" sz="3200" b="1" dirty="0"/>
                      <a:t>854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37-4A76-88FC-59035372E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pt-B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Plan1!$B$2:$B$3</c:f>
              <c:numCache>
                <c:formatCode>#,##0</c:formatCode>
                <c:ptCount val="2"/>
                <c:pt idx="0">
                  <c:v>1434</c:v>
                </c:pt>
                <c:pt idx="1">
                  <c:v>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37-4A76-88FC-59035372E1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  <c:showDLblsOverMax val="1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Procedimentos</a:t>
            </a:r>
            <a:r>
              <a:rPr lang="en-US" dirty="0"/>
              <a:t> </a:t>
            </a:r>
            <a:r>
              <a:rPr lang="en-US" dirty="0" err="1"/>
              <a:t>Realizados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4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7886539152071775E-2"/>
          <c:w val="0.99989120370370366"/>
          <c:h val="0.98211346084792805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Procedimentos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1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C877-4723-B2A3-8AE6EBB46044}"/>
              </c:ext>
            </c:extLst>
          </c:dPt>
          <c:dPt>
            <c:idx val="1"/>
            <c:bubble3D val="0"/>
            <c:explosion val="9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C877-4723-B2A3-8AE6EBB46044}"/>
              </c:ext>
            </c:extLst>
          </c:dPt>
          <c:dLbls>
            <c:dLbl>
              <c:idx val="0"/>
              <c:layout>
                <c:manualLayout>
                  <c:x val="-0.1706410934744268"/>
                  <c:y val="2.9584367998624381E-3"/>
                </c:manualLayout>
              </c:layout>
              <c:tx>
                <c:rich>
                  <a:bodyPr/>
                  <a:lstStyle/>
                  <a:p>
                    <a:r>
                      <a:rPr lang="en-US" sz="3600">
                        <a:solidFill>
                          <a:schemeClr val="tx1"/>
                        </a:solidFill>
                      </a:rPr>
                      <a:t>2017</a:t>
                    </a:r>
                  </a:p>
                  <a:p>
                    <a:r>
                      <a:rPr lang="en-US" sz="3600">
                        <a:solidFill>
                          <a:schemeClr val="tx1"/>
                        </a:solidFill>
                      </a:rPr>
                      <a:t>47</a:t>
                    </a:r>
                    <a:endParaRPr lang="en-US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77-4723-B2A3-8AE6EBB460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3600" dirty="0">
                        <a:solidFill>
                          <a:schemeClr val="tx1"/>
                        </a:solidFill>
                      </a:rPr>
                      <a:t>2018  </a:t>
                    </a:r>
                    <a:r>
                      <a:rPr lang="en-US" sz="3600" baseline="0" dirty="0">
                        <a:solidFill>
                          <a:schemeClr val="tx1"/>
                        </a:solidFill>
                      </a:rPr>
                      <a:t>   </a:t>
                    </a:r>
                    <a:r>
                      <a:rPr lang="en-US" sz="3600" dirty="0">
                        <a:solidFill>
                          <a:schemeClr val="tx1"/>
                        </a:solidFill>
                      </a:rPr>
                      <a:t>157</a:t>
                    </a:r>
                    <a:endParaRPr lang="en-US" dirty="0"/>
                  </a:p>
                </c:rich>
              </c:tx>
              <c:dLblPos val="ctr"/>
              <c:showLegendKey val="1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77-4723-B2A3-8AE6EBB46044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sx="88000" sy="88000" algn="tl" rotWithShape="0">
                  <a:schemeClr val="bg1">
                    <a:alpha val="54000"/>
                  </a:scheme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1"/>
            <c:showVal val="1"/>
            <c:showCatName val="1"/>
            <c:showSerName val="0"/>
            <c:showPercent val="0"/>
            <c:showBubbleSize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Plan1!$B$2:$B$3</c:f>
              <c:numCache>
                <c:formatCode>#,##0</c:formatCode>
                <c:ptCount val="2"/>
                <c:pt idx="0">
                  <c:v>47</c:v>
                </c:pt>
                <c:pt idx="1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77-4723-B2A3-8AE6EBB46044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20"/>
      <c:hPercent val="70"/>
      <c:rotY val="10"/>
      <c:depthPercent val="70"/>
      <c:rAngAx val="0"/>
    </c:view3D>
    <c:floor>
      <c:thickness val="0"/>
    </c:floor>
    <c:sideWall>
      <c:thickness val="0"/>
      <c:spPr>
        <a:pattFill prst="pct3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</c:spPr>
    </c:sideWall>
    <c:backWall>
      <c:thickness val="0"/>
      <c:spPr>
        <a:pattFill prst="weave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</c:spPr>
    </c:backWall>
    <c:plotArea>
      <c:layout>
        <c:manualLayout>
          <c:layoutTarget val="inner"/>
          <c:xMode val="edge"/>
          <c:yMode val="edge"/>
          <c:x val="8.8675669740887128E-2"/>
          <c:y val="2.3329862082834676E-2"/>
          <c:w val="0.90346941070625286"/>
          <c:h val="0.6833957685257193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'Outros tipos de Atendimento'!$B$1</c:f>
              <c:strCache>
                <c:ptCount val="1"/>
                <c:pt idx="0">
                  <c:v>2.017</c:v>
                </c:pt>
              </c:strCache>
            </c:strRef>
          </c:tx>
          <c:invertIfNegative val="1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'Outros tipos de Atendimento'!$A$2:$A$8</c:f>
              <c:strCache>
                <c:ptCount val="7"/>
                <c:pt idx="0">
                  <c:v>Endovenosa</c:v>
                </c:pt>
                <c:pt idx="1">
                  <c:v>Inalação Nebulização</c:v>
                </c:pt>
                <c:pt idx="2">
                  <c:v>Intramuscular</c:v>
                </c:pt>
                <c:pt idx="3">
                  <c:v>Oral</c:v>
                </c:pt>
                <c:pt idx="4">
                  <c:v>Penicilina para Tratamento de Sífilis</c:v>
                </c:pt>
                <c:pt idx="5">
                  <c:v>Tópica</c:v>
                </c:pt>
                <c:pt idx="6">
                  <c:v>Subcutânea</c:v>
                </c:pt>
              </c:strCache>
            </c:strRef>
          </c:cat>
          <c:val>
            <c:numRef>
              <c:f>'Outros tipos de Atendimento'!$B$2:$B$8</c:f>
              <c:numCache>
                <c:formatCode>#,##0;[Red]#,##0</c:formatCode>
                <c:ptCount val="7"/>
                <c:pt idx="0">
                  <c:v>1</c:v>
                </c:pt>
                <c:pt idx="1">
                  <c:v>9</c:v>
                </c:pt>
                <c:pt idx="2">
                  <c:v>391</c:v>
                </c:pt>
                <c:pt idx="3">
                  <c:v>213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3-4D8E-9397-39BC7263B144}"/>
            </c:ext>
          </c:extLst>
        </c:ser>
        <c:ser>
          <c:idx val="1"/>
          <c:order val="1"/>
          <c:tx>
            <c:strRef>
              <c:f>'Outros tipos de Atendimento'!$C$1</c:f>
              <c:strCache>
                <c:ptCount val="1"/>
                <c:pt idx="0">
                  <c:v>2.018</c:v>
                </c:pt>
              </c:strCache>
            </c:strRef>
          </c:tx>
          <c:invertIfNegative val="1"/>
          <c:dLbls>
            <c:spPr>
              <a:solidFill>
                <a:srgbClr val="FFFFC5"/>
              </a:solidFill>
              <a:ln>
                <a:noFill/>
              </a:ln>
              <a:effectLst/>
            </c:spPr>
            <c:txPr>
              <a:bodyPr rot="-5400000" vert="horz" anchor="ctr" anchorCtr="0"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'Outros tipos de Atendimento'!$A$2:$A$8</c:f>
              <c:strCache>
                <c:ptCount val="7"/>
                <c:pt idx="0">
                  <c:v>Endovenosa</c:v>
                </c:pt>
                <c:pt idx="1">
                  <c:v>Inalação Nebulização</c:v>
                </c:pt>
                <c:pt idx="2">
                  <c:v>Intramuscular</c:v>
                </c:pt>
                <c:pt idx="3">
                  <c:v>Oral</c:v>
                </c:pt>
                <c:pt idx="4">
                  <c:v>Penicilina para Tratamento de Sífilis</c:v>
                </c:pt>
                <c:pt idx="5">
                  <c:v>Tópica</c:v>
                </c:pt>
                <c:pt idx="6">
                  <c:v>Subcutânea</c:v>
                </c:pt>
              </c:strCache>
            </c:strRef>
          </c:cat>
          <c:val>
            <c:numRef>
              <c:f>'Outros tipos de Atendimento'!$C$2:$C$8</c:f>
              <c:numCache>
                <c:formatCode>#,##0;[Red]#,##0</c:formatCode>
                <c:ptCount val="7"/>
                <c:pt idx="0">
                  <c:v>5</c:v>
                </c:pt>
                <c:pt idx="1">
                  <c:v>13</c:v>
                </c:pt>
                <c:pt idx="2">
                  <c:v>2212</c:v>
                </c:pt>
                <c:pt idx="3">
                  <c:v>314</c:v>
                </c:pt>
                <c:pt idx="4">
                  <c:v>1</c:v>
                </c:pt>
                <c:pt idx="5">
                  <c:v>207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43-4D8E-9397-39BC7263B1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"/>
        <c:gapDepth val="0"/>
        <c:shape val="cylinder"/>
        <c:axId val="260338432"/>
        <c:axId val="260339968"/>
        <c:axId val="260568384"/>
      </c:bar3DChart>
      <c:catAx>
        <c:axId val="2603384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0"/>
        <c:majorTickMark val="none"/>
        <c:minorTickMark val="none"/>
        <c:tickLblPos val="low"/>
        <c:spPr>
          <a:noFill/>
          <a:ln w="12700" cap="rnd" cmpd="sng" algn="ctr">
            <a:solidFill>
              <a:schemeClr val="dk1"/>
            </a:solidFill>
            <a:prstDash val="solid"/>
          </a:ln>
          <a:effectLst/>
        </c:spPr>
        <c:txPr>
          <a:bodyPr rot="-5400000" vert="horz"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0339968"/>
        <c:crosses val="autoZero"/>
        <c:auto val="0"/>
        <c:lblAlgn val="ctr"/>
        <c:lblOffset val="100"/>
        <c:tickLblSkip val="1"/>
        <c:noMultiLvlLbl val="1"/>
      </c:catAx>
      <c:valAx>
        <c:axId val="2603399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#,##0;[Red]#,##0" sourceLinked="1"/>
        <c:majorTickMark val="out"/>
        <c:minorTickMark val="cross"/>
        <c:tickLblPos val="nextTo"/>
        <c:crossAx val="260338432"/>
        <c:crosses val="autoZero"/>
        <c:crossBetween val="between"/>
      </c:valAx>
      <c:serAx>
        <c:axId val="2605683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majorTickMark val="out"/>
        <c:minorTickMark val="cross"/>
        <c:tickLblPos val="nextTo"/>
        <c:crossAx val="260339968"/>
        <c:crosses val="autoZero"/>
      </c:serAx>
      <c:spPr>
        <a:solidFill>
          <a:srgbClr val="FFFFC5"/>
        </a:solidFill>
        <a:scene3d>
          <a:camera prst="orthographicFront"/>
          <a:lightRig rig="threePt" dir="t"/>
        </a:scene3d>
        <a:sp3d>
          <a:bevelT w="165100" prst="coolSlant"/>
        </a:sp3d>
      </c:spPr>
    </c:plotArea>
    <c:legend>
      <c:legendPos val="r"/>
      <c:overlay val="0"/>
    </c:legend>
    <c:plotVisOnly val="1"/>
    <c:dispBlanksAs val="zero"/>
    <c:showDLblsOverMax val="1"/>
  </c:chart>
  <c:spPr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20972988429336"/>
          <c:y val="2.4738587237748421E-2"/>
          <c:w val="0.89565589526000378"/>
          <c:h val="0.925942675698333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5FCBEF">
                <a:alpha val="84706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1"/>
          <c:dLbls>
            <c:dLbl>
              <c:idx val="0"/>
              <c:layout>
                <c:manualLayout>
                  <c:x val="2.3611111111111163E-2"/>
                  <c:y val="-4.6920509871779717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2017 - 16.251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0D-47D5-8117-E8BCFFA220B0}"/>
                </c:ext>
              </c:extLst>
            </c:dLbl>
            <c:dLbl>
              <c:idx val="2"/>
              <c:layout>
                <c:manualLayout>
                  <c:x val="5.8198818897637799E-3"/>
                  <c:y val="-2.1126488559053264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85-4B37-8156-D9094371141B}"/>
                </c:ext>
              </c:extLst>
            </c:dLbl>
            <c:dLbl>
              <c:idx val="3"/>
              <c:layout>
                <c:manualLayout>
                  <c:x val="4.4309930008748907E-3"/>
                  <c:y val="-9.3439659619745704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85-4B37-8156-D90943711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TOTAL DE ATENDIMENTO</c:v>
                </c:pt>
              </c:strCache>
            </c:strRef>
          </c:cat>
          <c:val>
            <c:numRef>
              <c:f>Plan1!$B$2</c:f>
              <c:numCache>
                <c:formatCode>#,##0;[Red]#,##0</c:formatCode>
                <c:ptCount val="1"/>
                <c:pt idx="0">
                  <c:v>16251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1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D785-4B37-8156-D9094371141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A0C6C">
                <a:alpha val="84706"/>
              </a:srgb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/>
                      <a:t>2018 - 17.114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0D-47D5-8117-E8BCFFA220B0}"/>
                </c:ext>
              </c:extLst>
            </c:dLbl>
            <c:dLbl>
              <c:idx val="2"/>
              <c:layout>
                <c:manualLayout>
                  <c:x val="8.4324720555401644E-3"/>
                  <c:y val="-2.803168978851883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85-4B37-8156-D90943711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TOTAL DE ATENDIMENTO</c:v>
                </c:pt>
              </c:strCache>
            </c:strRef>
          </c:cat>
          <c:val>
            <c:numRef>
              <c:f>Plan1!$C$2</c:f>
              <c:numCache>
                <c:formatCode>#,##0;[Red]#,##0</c:formatCode>
                <c:ptCount val="1"/>
                <c:pt idx="0">
                  <c:v>17114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2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4-D785-4B37-8156-D90943711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262377856"/>
        <c:axId val="262379392"/>
        <c:axId val="0"/>
      </c:bar3DChart>
      <c:dateAx>
        <c:axId val="262377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379392"/>
        <c:crosses val="autoZero"/>
        <c:auto val="0"/>
        <c:lblOffset val="100"/>
        <c:baseTimeUnit val="days"/>
      </c:dateAx>
      <c:valAx>
        <c:axId val="262379392"/>
        <c:scaling>
          <c:orientation val="minMax"/>
          <c:max val="18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377856"/>
        <c:crossesAt val="1"/>
        <c:crossBetween val="between"/>
      </c:valAx>
      <c:spPr>
        <a:blipFill>
          <a:blip xmlns:r="http://schemas.openxmlformats.org/officeDocument/2006/relationships" r:embed="rId2">
            <a:alphaModFix amt="72000"/>
          </a:blip>
          <a:tile tx="0" ty="0" sx="100000" sy="100000" flip="none" algn="tl"/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c:spPr>
    </c:plotArea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hPercent val="70"/>
      <c:rotY val="60"/>
      <c:depthPercent val="7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147013614404919E-2"/>
          <c:y val="0.15402923976608188"/>
          <c:w val="0.90346941070625286"/>
          <c:h val="0.52146225071225072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'Outros tipos de Atendimento'!$B$1</c:f>
              <c:strCache>
                <c:ptCount val="1"/>
                <c:pt idx="0">
                  <c:v>2017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0.11155028546332894"/>
                  <c:y val="5.982781026640676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2017</a:t>
                    </a:r>
                    <a:r>
                      <a:rPr lang="en-US" sz="2400" baseline="0" dirty="0"/>
                      <a:t> -</a:t>
                    </a:r>
                    <a:r>
                      <a:rPr lang="en-US" sz="2400" dirty="0"/>
                      <a:t> 616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BF-4C70-935E-51E4E6C3F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'Outros tipos de Atendimento'!$A$2</c:f>
              <c:strCache>
                <c:ptCount val="1"/>
                <c:pt idx="0">
                  <c:v>Totais</c:v>
                </c:pt>
              </c:strCache>
            </c:strRef>
          </c:cat>
          <c:val>
            <c:numRef>
              <c:f>'Outros tipos de Atendimento'!$B$2</c:f>
              <c:numCache>
                <c:formatCode>#,##0;[Red]#,##0</c:formatCode>
                <c:ptCount val="1"/>
                <c:pt idx="0">
                  <c:v>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3-4D8E-9397-39BC7263B144}"/>
            </c:ext>
          </c:extLst>
        </c:ser>
        <c:ser>
          <c:idx val="1"/>
          <c:order val="1"/>
          <c:tx>
            <c:strRef>
              <c:f>'Outros tipos de Atendimento'!$C$1</c:f>
              <c:strCache>
                <c:ptCount val="1"/>
                <c:pt idx="0">
                  <c:v>2018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0.13386039745278877"/>
                  <c:y val="0.23105912930474334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2018 - 2.752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32817303469478"/>
                      <c:h val="0.121161630929174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7BF-4C70-935E-51E4E6C3F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'Outros tipos de Atendimento'!$A$2</c:f>
              <c:strCache>
                <c:ptCount val="1"/>
                <c:pt idx="0">
                  <c:v>Totais</c:v>
                </c:pt>
              </c:strCache>
            </c:strRef>
          </c:cat>
          <c:val>
            <c:numRef>
              <c:f>'Outros tipos de Atendimento'!$C$2</c:f>
              <c:numCache>
                <c:formatCode>#,##0;[Red]#,##0</c:formatCode>
                <c:ptCount val="1"/>
                <c:pt idx="0">
                  <c:v>2752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43-4D8E-9397-39BC7263B1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"/>
        <c:gapDepth val="0"/>
        <c:shape val="cylinder"/>
        <c:axId val="260404352"/>
        <c:axId val="260405888"/>
        <c:axId val="259961280"/>
      </c:bar3DChart>
      <c:catAx>
        <c:axId val="2604043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0"/>
        <c:majorTickMark val="none"/>
        <c:minorTickMark val="none"/>
        <c:tickLblPos val="low"/>
        <c:txPr>
          <a:bodyPr rot="0" vert="horz"/>
          <a:lstStyle/>
          <a:p>
            <a:pPr>
              <a:defRPr sz="2000" b="1"/>
            </a:pPr>
            <a:endParaRPr lang="pt-BR"/>
          </a:p>
        </c:txPr>
        <c:crossAx val="260405888"/>
        <c:crosses val="autoZero"/>
        <c:auto val="0"/>
        <c:lblAlgn val="ctr"/>
        <c:lblOffset val="100"/>
        <c:tickLblSkip val="1"/>
        <c:noMultiLvlLbl val="1"/>
      </c:catAx>
      <c:valAx>
        <c:axId val="2604058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#,##0;[Red]#,##0" sourceLinked="1"/>
        <c:majorTickMark val="out"/>
        <c:minorTickMark val="cross"/>
        <c:tickLblPos val="nextTo"/>
        <c:crossAx val="260404352"/>
        <c:crosses val="autoZero"/>
        <c:crossBetween val="between"/>
      </c:valAx>
      <c:serAx>
        <c:axId val="2599612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majorTickMark val="out"/>
        <c:minorTickMark val="cross"/>
        <c:tickLblPos val="nextTo"/>
        <c:crossAx val="260405888"/>
        <c:crosses val="autoZero"/>
      </c:serAx>
    </c:plotArea>
    <c:plotVisOnly val="1"/>
    <c:dispBlanksAs val="zero"/>
    <c:showDLblsOverMax val="1"/>
  </c:chart>
  <c:spPr>
    <a:blipFill>
      <a:blip xmlns:r="http://schemas.openxmlformats.org/officeDocument/2006/relationships" r:embed="rId2"/>
      <a:tile tx="0" ty="0" sx="100000" sy="100000" flip="none" algn="tl"/>
    </a:blip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31496062992126"/>
          <c:y val="1.0442020116086703E-3"/>
          <c:w val="0.79840015310586177"/>
          <c:h val="0.621800561745696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444444444444319E-3"/>
                  <c:y val="1.7596769676470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5C-4416-A824-A8F7CF820FD0}"/>
                </c:ext>
              </c:extLst>
            </c:dLbl>
            <c:dLbl>
              <c:idx val="1"/>
              <c:layout>
                <c:manualLayout>
                  <c:x val="2.7777777777777779E-3"/>
                  <c:y val="3.5193539352941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5C-4416-A824-A8F7CF820FD0}"/>
                </c:ext>
              </c:extLst>
            </c:dLbl>
            <c:dLbl>
              <c:idx val="2"/>
              <c:layout>
                <c:manualLayout>
                  <c:x val="9.7222222222221721E-3"/>
                  <c:y val="1.5397173466911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5C-4416-A824-A8F7CF820FD0}"/>
                </c:ext>
              </c:extLst>
            </c:dLbl>
            <c:dLbl>
              <c:idx val="3"/>
              <c:layout>
                <c:manualLayout>
                  <c:x val="9.7222222222221721E-3"/>
                  <c:y val="2.8594750724264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5C-4416-A824-A8F7CF820FD0}"/>
                </c:ext>
              </c:extLst>
            </c:dLbl>
            <c:dLbl>
              <c:idx val="4"/>
              <c:layout>
                <c:manualLayout>
                  <c:x val="1.1111111111111059E-2"/>
                  <c:y val="3.7393135562499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5C-4416-A824-A8F7CF820FD0}"/>
                </c:ext>
              </c:extLst>
            </c:dLbl>
            <c:dLbl>
              <c:idx val="5"/>
              <c:layout>
                <c:manualLayout>
                  <c:x val="4.1666666666665651E-3"/>
                  <c:y val="1.7596769676470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5C-4416-A824-A8F7CF820FD0}"/>
                </c:ext>
              </c:extLst>
            </c:dLbl>
            <c:dLbl>
              <c:idx val="6"/>
              <c:layout>
                <c:manualLayout>
                  <c:x val="5.5555555555555558E-3"/>
                  <c:y val="0.17376810055514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5C-4416-A824-A8F7CF820FD0}"/>
                </c:ext>
              </c:extLst>
            </c:dLbl>
            <c:dLbl>
              <c:idx val="7"/>
              <c:layout>
                <c:manualLayout>
                  <c:x val="6.9444444444444441E-3"/>
                  <c:y val="1.7596769676470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5C-4416-A824-A8F7CF820FD0}"/>
                </c:ext>
              </c:extLst>
            </c:dLbl>
            <c:dLbl>
              <c:idx val="8"/>
              <c:layout>
                <c:manualLayout>
                  <c:x val="0"/>
                  <c:y val="2.1995962095588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5C-4416-A824-A8F7CF820FD0}"/>
                </c:ext>
              </c:extLst>
            </c:dLbl>
            <c:dLbl>
              <c:idx val="9"/>
              <c:layout>
                <c:manualLayout>
                  <c:x val="-1.0185067526415994E-16"/>
                  <c:y val="3.9592731772058749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h="6350"/>
                </a:sp3d>
              </c:spPr>
              <c:txPr>
                <a:bodyPr rot="-5400000" spcFirstLastPara="1" vertOverflow="ellipsis" vert="horz" wrap="square" lIns="0" tIns="0" rIns="360000" bIns="39600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411-432E-9E8A-AFD91A643FE0}"/>
                </c:ext>
              </c:extLst>
            </c:dLbl>
            <c:dLbl>
              <c:idx val="10"/>
              <c:layout>
                <c:manualLayout>
                  <c:x val="8.3333333333333332E-3"/>
                  <c:y val="1.7596769676470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5C-4416-A824-A8F7CF820FD0}"/>
                </c:ext>
              </c:extLst>
            </c:dLbl>
            <c:dLbl>
              <c:idx val="11"/>
              <c:layout>
                <c:manualLayout>
                  <c:x val="9.7222222222223247E-3"/>
                  <c:y val="3.2993943143382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5C-4416-A824-A8F7CF820FD0}"/>
                </c:ext>
              </c:extLst>
            </c:dLbl>
            <c:dLbl>
              <c:idx val="12"/>
              <c:layout>
                <c:manualLayout>
                  <c:x val="1.388888888888787E-3"/>
                  <c:y val="4.1792327981617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11-432E-9E8A-AFD91A643FE0}"/>
                </c:ext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rot="-5400000" spcFirstLastPara="1" vertOverflow="ellipsis" vert="horz" wrap="square" lIns="0" tIns="0" rIns="360000" bIns="39600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Plan1!$A$2:$A$16</c:f>
              <c:strCache>
                <c:ptCount val="15"/>
                <c:pt idx="0">
                  <c:v>Acesso à polpa dent. e medic.</c:v>
                </c:pt>
                <c:pt idx="1">
                  <c:v>Aplic. tópica de flúor (indiv. por sessão)</c:v>
                </c:pt>
                <c:pt idx="2">
                  <c:v>Capeamento pulpar</c:v>
                </c:pt>
                <c:pt idx="3">
                  <c:v>Curat. de demora c/ ou sem prep. Biomecânico</c:v>
                </c:pt>
                <c:pt idx="4">
                  <c:v>Exodontia de dente decídio</c:v>
                </c:pt>
                <c:pt idx="5">
                  <c:v>Exodontia de dente permanente</c:v>
                </c:pt>
                <c:pt idx="6">
                  <c:v>Orientação de higiene bucal</c:v>
                </c:pt>
                <c:pt idx="7">
                  <c:v>Profilaxia/remoção da placa bacteriana</c:v>
                </c:pt>
                <c:pt idx="8">
                  <c:v>Raspagem alis. e pol. suprageng. (por sextante)</c:v>
                </c:pt>
                <c:pt idx="9">
                  <c:v>Raspagem alis. e pol. subgeng. (por sextante)</c:v>
                </c:pt>
                <c:pt idx="10">
                  <c:v>Restauração de dente decíduo</c:v>
                </c:pt>
                <c:pt idx="11">
                  <c:v>Restauração de dente permanente anterior</c:v>
                </c:pt>
                <c:pt idx="12">
                  <c:v>Restauração de dente permanente posterior</c:v>
                </c:pt>
                <c:pt idx="13">
                  <c:v>Retirada de pontos de cirurgias básicas</c:v>
                </c:pt>
                <c:pt idx="14">
                  <c:v>Outros procedimentos</c:v>
                </c:pt>
              </c:strCache>
            </c:strRef>
          </c:cat>
          <c:val>
            <c:numRef>
              <c:f>Plan1!$B$2:$B$16</c:f>
              <c:numCache>
                <c:formatCode>#,##0;[Red]#,##0</c:formatCode>
                <c:ptCount val="15"/>
                <c:pt idx="0">
                  <c:v>69</c:v>
                </c:pt>
                <c:pt idx="1">
                  <c:v>490</c:v>
                </c:pt>
                <c:pt idx="2">
                  <c:v>172</c:v>
                </c:pt>
                <c:pt idx="3">
                  <c:v>278</c:v>
                </c:pt>
                <c:pt idx="4">
                  <c:v>136</c:v>
                </c:pt>
                <c:pt idx="5">
                  <c:v>400</c:v>
                </c:pt>
                <c:pt idx="6">
                  <c:v>1445</c:v>
                </c:pt>
                <c:pt idx="7">
                  <c:v>244</c:v>
                </c:pt>
                <c:pt idx="8">
                  <c:v>241</c:v>
                </c:pt>
                <c:pt idx="9">
                  <c:v>183</c:v>
                </c:pt>
                <c:pt idx="10">
                  <c:v>60</c:v>
                </c:pt>
                <c:pt idx="11">
                  <c:v>243</c:v>
                </c:pt>
                <c:pt idx="12">
                  <c:v>542</c:v>
                </c:pt>
                <c:pt idx="13">
                  <c:v>36</c:v>
                </c:pt>
                <c:pt idx="14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6-4E2A-890D-8CD7539A1B7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4FEE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1.1111111111111112E-2"/>
                  <c:y val="-2.63951545147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11-432E-9E8A-AFD91A643FE0}"/>
                </c:ext>
              </c:extLst>
            </c:dLbl>
            <c:dLbl>
              <c:idx val="5"/>
              <c:layout>
                <c:manualLayout>
                  <c:x val="-5.5555555555556061E-3"/>
                  <c:y val="1.7596769676470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54-4653-9377-4DF05B0B753D}"/>
                </c:ext>
              </c:extLst>
            </c:dLbl>
            <c:dLbl>
              <c:idx val="6"/>
              <c:layout>
                <c:manualLayout>
                  <c:x val="5.5555555555555558E-3"/>
                  <c:y val="9.6782233220588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54-4653-9377-4DF05B0B753D}"/>
                </c:ext>
              </c:extLst>
            </c:dLbl>
            <c:dLbl>
              <c:idx val="8"/>
              <c:layout>
                <c:manualLayout>
                  <c:x val="6.9444444444444441E-3"/>
                  <c:y val="2.1995962095588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54-4653-9377-4DF05B0B753D}"/>
                </c:ext>
              </c:extLst>
            </c:dLbl>
            <c:dLbl>
              <c:idx val="9"/>
              <c:layout>
                <c:manualLayout>
                  <c:x val="1.2500000000000001E-2"/>
                  <c:y val="-8.06509293307389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54-4653-9377-4DF05B0B753D}"/>
                </c:ext>
              </c:extLst>
            </c:dLbl>
            <c:dLbl>
              <c:idx val="11"/>
              <c:layout>
                <c:manualLayout>
                  <c:x val="5.5555555555555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54-4653-9377-4DF05B0B753D}"/>
                </c:ext>
              </c:extLst>
            </c:dLbl>
            <c:dLbl>
              <c:idx val="12"/>
              <c:layout>
                <c:manualLayout>
                  <c:x val="9.7222222222222224E-3"/>
                  <c:y val="-8.7983848382352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54-4653-9377-4DF05B0B753D}"/>
                </c:ext>
              </c:extLst>
            </c:dLbl>
            <c:dLbl>
              <c:idx val="14"/>
              <c:layout>
                <c:manualLayout>
                  <c:x val="1.1111111111111009E-2"/>
                  <c:y val="-2.1995962095588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54-4653-9377-4DF05B0B753D}"/>
                </c:ext>
              </c:extLst>
            </c:dLbl>
            <c:spPr>
              <a:noFill/>
              <a:ln>
                <a:noFill/>
              </a:ln>
              <a:effectLst>
                <a:glow rad="1143000">
                  <a:schemeClr val="accent1">
                    <a:alpha val="0"/>
                  </a:schemeClr>
                </a:glow>
                <a:softEdge rad="165100"/>
              </a:effectLst>
              <a:scene3d>
                <a:camera prst="orthographicFront"/>
                <a:lightRig rig="threePt" dir="t"/>
              </a:scene3d>
            </c:spPr>
            <c:txPr>
              <a:bodyPr rot="-5400000" spcFirstLastPara="1" vertOverflow="ellipsis" vert="horz" wrap="none" lIns="0" tIns="0" rIns="0" bIns="0" anchor="t" anchorCtr="0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Plan1!$A$2:$A$16</c:f>
              <c:strCache>
                <c:ptCount val="15"/>
                <c:pt idx="0">
                  <c:v>Acesso à polpa dent. e medic.</c:v>
                </c:pt>
                <c:pt idx="1">
                  <c:v>Aplic. tópica de flúor (indiv. por sessão)</c:v>
                </c:pt>
                <c:pt idx="2">
                  <c:v>Capeamento pulpar</c:v>
                </c:pt>
                <c:pt idx="3">
                  <c:v>Curat. de demora c/ ou sem prep. Biomecânico</c:v>
                </c:pt>
                <c:pt idx="4">
                  <c:v>Exodontia de dente decídio</c:v>
                </c:pt>
                <c:pt idx="5">
                  <c:v>Exodontia de dente permanente</c:v>
                </c:pt>
                <c:pt idx="6">
                  <c:v>Orientação de higiene bucal</c:v>
                </c:pt>
                <c:pt idx="7">
                  <c:v>Profilaxia/remoção da placa bacteriana</c:v>
                </c:pt>
                <c:pt idx="8">
                  <c:v>Raspagem alis. e pol. suprageng. (por sextante)</c:v>
                </c:pt>
                <c:pt idx="9">
                  <c:v>Raspagem alis. e pol. subgeng. (por sextante)</c:v>
                </c:pt>
                <c:pt idx="10">
                  <c:v>Restauração de dente decíduo</c:v>
                </c:pt>
                <c:pt idx="11">
                  <c:v>Restauração de dente permanente anterior</c:v>
                </c:pt>
                <c:pt idx="12">
                  <c:v>Restauração de dente permanente posterior</c:v>
                </c:pt>
                <c:pt idx="13">
                  <c:v>Retirada de pontos de cirurgias básicas</c:v>
                </c:pt>
                <c:pt idx="14">
                  <c:v>Outros procedimentos</c:v>
                </c:pt>
              </c:strCache>
            </c:strRef>
          </c:cat>
          <c:val>
            <c:numRef>
              <c:f>Plan1!$C$2:$C$16</c:f>
              <c:numCache>
                <c:formatCode>#,##0;[Red]#,##0</c:formatCode>
                <c:ptCount val="15"/>
                <c:pt idx="0">
                  <c:v>17</c:v>
                </c:pt>
                <c:pt idx="1">
                  <c:v>420</c:v>
                </c:pt>
                <c:pt idx="2">
                  <c:v>139</c:v>
                </c:pt>
                <c:pt idx="3">
                  <c:v>40</c:v>
                </c:pt>
                <c:pt idx="4">
                  <c:v>114</c:v>
                </c:pt>
                <c:pt idx="5">
                  <c:v>498</c:v>
                </c:pt>
                <c:pt idx="6">
                  <c:v>1977</c:v>
                </c:pt>
                <c:pt idx="7">
                  <c:v>388</c:v>
                </c:pt>
                <c:pt idx="8">
                  <c:v>288</c:v>
                </c:pt>
                <c:pt idx="9">
                  <c:v>180</c:v>
                </c:pt>
                <c:pt idx="10">
                  <c:v>92</c:v>
                </c:pt>
                <c:pt idx="11">
                  <c:v>255</c:v>
                </c:pt>
                <c:pt idx="12">
                  <c:v>444</c:v>
                </c:pt>
                <c:pt idx="13">
                  <c:v>61</c:v>
                </c:pt>
                <c:pt idx="14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66-4E2A-890D-8CD7539A1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260229376"/>
        <c:axId val="260243456"/>
        <c:axId val="259963968"/>
      </c:bar3DChart>
      <c:catAx>
        <c:axId val="2602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222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0243456"/>
        <c:crosses val="autoZero"/>
        <c:auto val="1"/>
        <c:lblAlgn val="ctr"/>
        <c:lblOffset val="1"/>
        <c:noMultiLvlLbl val="0"/>
      </c:catAx>
      <c:valAx>
        <c:axId val="260243456"/>
        <c:scaling>
          <c:orientation val="minMax"/>
          <c:min val="0"/>
        </c:scaling>
        <c:delete val="1"/>
        <c:axPos val="l"/>
        <c:numFmt formatCode="#,##0;[Red]#,##0" sourceLinked="1"/>
        <c:majorTickMark val="none"/>
        <c:minorTickMark val="none"/>
        <c:tickLblPos val="nextTo"/>
        <c:crossAx val="260229376"/>
        <c:crosses val="autoZero"/>
        <c:crossBetween val="between"/>
      </c:valAx>
      <c:serAx>
        <c:axId val="259963968"/>
        <c:scaling>
          <c:orientation val="minMax"/>
        </c:scaling>
        <c:delete val="0"/>
        <c:axPos val="b"/>
        <c:majorTickMark val="out"/>
        <c:minorTickMark val="none"/>
        <c:tickLblPos val="nextTo"/>
        <c:crossAx val="260243456"/>
        <c:crosses val="autoZero"/>
      </c:serAx>
      <c:spPr>
        <a:pattFill prst="pct75">
          <a:fgClr>
            <a:schemeClr val="accent4">
              <a:lumMod val="20000"/>
              <a:lumOff val="80000"/>
            </a:schemeClr>
          </a:fgClr>
          <a:bgClr>
            <a:srgbClr val="002060"/>
          </a:bgClr>
        </a:patt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0.71180227471566049"/>
          <c:y val="0.78095035372797783"/>
          <c:w val="0.2513954505686789"/>
          <c:h val="7.38762964411399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10"/>
      <c:depthPercent val="8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19575678040245"/>
          <c:y val="8.0229665555726248E-2"/>
          <c:w val="0.7780216535433071"/>
          <c:h val="0.5140203474773142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333333333333284E-2"/>
                  <c:y val="0.10118142563970579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 rot="0" spcFirstLastPara="1" vertOverflow="ellipsis" vert="horz" wrap="square" lIns="0" tIns="0" rIns="360000" bIns="18000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365C-4416-A824-A8F7CF820FD0}"/>
                </c:ext>
              </c:extLst>
            </c:dLbl>
            <c:dLbl>
              <c:idx val="1"/>
              <c:layout>
                <c:manualLayout>
                  <c:x val="2.7777777777777779E-3"/>
                  <c:y val="3.5193539352941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5C-4416-A824-A8F7CF820FD0}"/>
                </c:ext>
              </c:extLst>
            </c:dLbl>
            <c:dLbl>
              <c:idx val="2"/>
              <c:layout>
                <c:manualLayout>
                  <c:x val="9.7222222222221721E-3"/>
                  <c:y val="1.5397173466911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5C-4416-A824-A8F7CF820FD0}"/>
                </c:ext>
              </c:extLst>
            </c:dLbl>
            <c:dLbl>
              <c:idx val="3"/>
              <c:layout>
                <c:manualLayout>
                  <c:x val="9.7222222222221721E-3"/>
                  <c:y val="2.8594750724264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5C-4416-A824-A8F7CF820FD0}"/>
                </c:ext>
              </c:extLst>
            </c:dLbl>
            <c:dLbl>
              <c:idx val="4"/>
              <c:layout>
                <c:manualLayout>
                  <c:x val="1.1111111111111059E-2"/>
                  <c:y val="3.7393135562499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5C-4416-A824-A8F7CF820FD0}"/>
                </c:ext>
              </c:extLst>
            </c:dLbl>
            <c:dLbl>
              <c:idx val="5"/>
              <c:layout>
                <c:manualLayout>
                  <c:x val="4.1666666666665651E-3"/>
                  <c:y val="1.7596769676470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5C-4416-A824-A8F7CF820FD0}"/>
                </c:ext>
              </c:extLst>
            </c:dLbl>
            <c:dLbl>
              <c:idx val="6"/>
              <c:layout>
                <c:manualLayout>
                  <c:x val="0"/>
                  <c:y val="2.859475072426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5C-4416-A824-A8F7CF820FD0}"/>
                </c:ext>
              </c:extLst>
            </c:dLbl>
            <c:dLbl>
              <c:idx val="7"/>
              <c:layout>
                <c:manualLayout>
                  <c:x val="6.9444444444444441E-3"/>
                  <c:y val="1.7596769676470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5C-4416-A824-A8F7CF820FD0}"/>
                </c:ext>
              </c:extLst>
            </c:dLbl>
            <c:dLbl>
              <c:idx val="8"/>
              <c:layout>
                <c:manualLayout>
                  <c:x val="0"/>
                  <c:y val="2.1995962095588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5C-4416-A824-A8F7CF820FD0}"/>
                </c:ext>
              </c:extLst>
            </c:dLbl>
            <c:dLbl>
              <c:idx val="9"/>
              <c:layout>
                <c:manualLayout>
                  <c:x val="-1.0185067526415994E-16"/>
                  <c:y val="3.9592731772058749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h="6350"/>
                </a:sp3d>
              </c:spPr>
              <c:txPr>
                <a:bodyPr rot="0" spcFirstLastPara="1" vertOverflow="ellipsis" vert="horz" wrap="square" lIns="0" tIns="0" rIns="360000" bIns="18000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2B-40C9-AE05-E358B7C081C3}"/>
                </c:ext>
              </c:extLst>
            </c:dLbl>
            <c:dLbl>
              <c:idx val="10"/>
              <c:layout>
                <c:manualLayout>
                  <c:x val="8.3333333333333332E-3"/>
                  <c:y val="1.7596769676470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5C-4416-A824-A8F7CF820FD0}"/>
                </c:ext>
              </c:extLst>
            </c:dLbl>
            <c:dLbl>
              <c:idx val="11"/>
              <c:layout>
                <c:manualLayout>
                  <c:x val="9.7222222222223247E-3"/>
                  <c:y val="3.2993943143382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5C-4416-A824-A8F7CF820FD0}"/>
                </c:ext>
              </c:extLst>
            </c:dLbl>
            <c:dLbl>
              <c:idx val="12"/>
              <c:layout>
                <c:manualLayout>
                  <c:x val="1.388888888888787E-3"/>
                  <c:y val="4.1792327981617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2B-40C9-AE05-E358B7C081C3}"/>
                </c:ext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rot="0" spcFirstLastPara="1" vertOverflow="ellipsis" vert="horz" wrap="square" lIns="0" tIns="0" rIns="360000" bIns="18000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</c:f>
              <c:strCache>
                <c:ptCount val="1"/>
                <c:pt idx="0">
                  <c:v>Totais de atendimentos</c:v>
                </c:pt>
              </c:strCache>
            </c:strRef>
          </c:cat>
          <c:val>
            <c:numRef>
              <c:f>Plan1!$B$2:$B$2</c:f>
              <c:numCache>
                <c:formatCode>#,##0;[Red]#,##0</c:formatCode>
                <c:ptCount val="1"/>
                <c:pt idx="0">
                  <c:v>4644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6-4E2A-890D-8CD7539A1B7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4FEE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3055555555555557"/>
                  <c:y val="8.1385059753676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2B-40C9-AE05-E358B7C081C3}"/>
                </c:ext>
              </c:extLst>
            </c:dLbl>
            <c:dLbl>
              <c:idx val="3"/>
              <c:layout>
                <c:manualLayout>
                  <c:x val="1.1111111111111112E-2"/>
                  <c:y val="-2.63951545147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2B-40C9-AE05-E358B7C081C3}"/>
                </c:ext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txPr>
              <a:bodyPr rot="0" spcFirstLastPara="1" vertOverflow="ellipsis" vert="horz" wrap="none" lIns="216000" tIns="0" rIns="252000" bIns="0" anchor="ctr" anchorCtr="0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</c:f>
              <c:strCache>
                <c:ptCount val="1"/>
                <c:pt idx="0">
                  <c:v>Totais de atendimentos</c:v>
                </c:pt>
              </c:strCache>
            </c:strRef>
          </c:cat>
          <c:val>
            <c:numRef>
              <c:f>Plan1!$C$2:$C$2</c:f>
              <c:numCache>
                <c:formatCode>#,##0;[Red]#,##0</c:formatCode>
                <c:ptCount val="1"/>
                <c:pt idx="0">
                  <c:v>5064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66-4E2A-890D-8CD7539A1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10"/>
        <c:shape val="box"/>
        <c:axId val="260523904"/>
        <c:axId val="260525440"/>
        <c:axId val="260152832"/>
      </c:bar3DChart>
      <c:catAx>
        <c:axId val="26052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0525440"/>
        <c:crosses val="autoZero"/>
        <c:auto val="1"/>
        <c:lblAlgn val="ctr"/>
        <c:lblOffset val="1"/>
        <c:noMultiLvlLbl val="0"/>
      </c:catAx>
      <c:valAx>
        <c:axId val="260525440"/>
        <c:scaling>
          <c:orientation val="minMax"/>
          <c:min val="3000"/>
        </c:scaling>
        <c:delete val="1"/>
        <c:axPos val="l"/>
        <c:numFmt formatCode="#,##0;[Red]#,##0" sourceLinked="1"/>
        <c:majorTickMark val="none"/>
        <c:minorTickMark val="none"/>
        <c:tickLblPos val="nextTo"/>
        <c:crossAx val="260523904"/>
        <c:crosses val="autoZero"/>
        <c:crossBetween val="between"/>
      </c:valAx>
      <c:serAx>
        <c:axId val="260152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260525440"/>
        <c:crosses val="autoZero"/>
      </c:serAx>
      <c:spPr>
        <a:pattFill prst="sm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0.71180227471566049"/>
          <c:y val="0.78095035372797783"/>
          <c:w val="0.2513954505686789"/>
          <c:h val="7.38762964411399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45179872614884"/>
          <c:y val="0.17442421124828533"/>
          <c:w val="0.80422337632552354"/>
          <c:h val="0.78924897119341564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Total de Procedimentos </c:v>
                </c:pt>
              </c:strCache>
            </c:strRef>
          </c:tx>
          <c:explosion val="8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8D20-4A6A-B512-F63C9E52344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8D20-4A6A-B512-F63C9E523447}"/>
              </c:ext>
            </c:extLst>
          </c:dPt>
          <c:dLbls>
            <c:dLbl>
              <c:idx val="0"/>
              <c:layout>
                <c:manualLayout>
                  <c:x val="-0.22977741041858135"/>
                  <c:y val="4.04948559670781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2017  16.296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20-4A6A-B512-F63C9E523447}"/>
                </c:ext>
              </c:extLst>
            </c:dLbl>
            <c:dLbl>
              <c:idx val="1"/>
              <c:layout>
                <c:manualLayout>
                  <c:x val="0.24457638421325978"/>
                  <c:y val="-0.157774005486968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2018  20.915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20-4A6A-B512-F63C9E523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Plan1!$B$2:$B$3</c:f>
              <c:numCache>
                <c:formatCode>#,##0</c:formatCode>
                <c:ptCount val="2"/>
                <c:pt idx="0">
                  <c:v>16296</c:v>
                </c:pt>
                <c:pt idx="1">
                  <c:v>20915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20-4A6A-B512-F63C9E523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343274244573913E-2"/>
          <c:y val="1.4656173135624024E-2"/>
          <c:w val="0.9998216316710411"/>
          <c:h val="0.98719986974973339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1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>
                <a:softEdge rad="635000"/>
              </a:effectLst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Acompanhamento</c:v>
                </c:pt>
                <c:pt idx="1">
                  <c:v>Busca ativa</c:v>
                </c:pt>
                <c:pt idx="2">
                  <c:v>Cadastro/atualização</c:v>
                </c:pt>
                <c:pt idx="3">
                  <c:v>Controle ambiental/vetorial</c:v>
                </c:pt>
                <c:pt idx="4">
                  <c:v>Convite para ativ. colet./camp. de saúde</c:v>
                </c:pt>
                <c:pt idx="5">
                  <c:v>Egresso de internação</c:v>
                </c:pt>
                <c:pt idx="6">
                  <c:v>Orientação/prevenção</c:v>
                </c:pt>
                <c:pt idx="7">
                  <c:v>Visita periódica</c:v>
                </c:pt>
                <c:pt idx="8">
                  <c:v>Outros</c:v>
                </c:pt>
              </c:strCache>
            </c:strRef>
          </c:cat>
          <c:val>
            <c:numRef>
              <c:f>Plan1!$B$2:$B$10</c:f>
              <c:numCache>
                <c:formatCode>#,##0;[Red]#,##0</c:formatCode>
                <c:ptCount val="9"/>
                <c:pt idx="0">
                  <c:v>6539</c:v>
                </c:pt>
                <c:pt idx="1">
                  <c:v>3190</c:v>
                </c:pt>
                <c:pt idx="2">
                  <c:v>3381</c:v>
                </c:pt>
                <c:pt idx="3">
                  <c:v>43</c:v>
                </c:pt>
                <c:pt idx="4">
                  <c:v>111</c:v>
                </c:pt>
                <c:pt idx="5">
                  <c:v>9</c:v>
                </c:pt>
                <c:pt idx="6">
                  <c:v>8023</c:v>
                </c:pt>
                <c:pt idx="7">
                  <c:v>4711</c:v>
                </c:pt>
                <c:pt idx="8">
                  <c:v>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5-4255-B2BA-53B922DC346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7B0E4"/>
            </a:solid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1"/>
          <c:dLbls>
            <c:dLbl>
              <c:idx val="6"/>
              <c:layout>
                <c:manualLayout>
                  <c:x val="0"/>
                  <c:y val="7.5916868040642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1-4F4C-97D9-8487E05E69C0}"/>
                </c:ext>
              </c:extLst>
            </c:dLbl>
            <c:dLbl>
              <c:idx val="9"/>
              <c:layout>
                <c:manualLayout>
                  <c:x val="1.0119549558245806E-2"/>
                  <c:y val="7.1699264260606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5-4255-B2BA-53B922DC3462}"/>
                </c:ext>
              </c:extLst>
            </c:dLbl>
            <c:spPr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softEdge rad="635000"/>
              </a:effectLst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Acompanhamento</c:v>
                </c:pt>
                <c:pt idx="1">
                  <c:v>Busca ativa</c:v>
                </c:pt>
                <c:pt idx="2">
                  <c:v>Cadastro/atualização</c:v>
                </c:pt>
                <c:pt idx="3">
                  <c:v>Controle ambiental/vetorial</c:v>
                </c:pt>
                <c:pt idx="4">
                  <c:v>Convite para ativ. colet./camp. de saúde</c:v>
                </c:pt>
                <c:pt idx="5">
                  <c:v>Egresso de internação</c:v>
                </c:pt>
                <c:pt idx="6">
                  <c:v>Orientação/prevenção</c:v>
                </c:pt>
                <c:pt idx="7">
                  <c:v>Visita periódica</c:v>
                </c:pt>
                <c:pt idx="8">
                  <c:v>Outros</c:v>
                </c:pt>
              </c:strCache>
            </c:strRef>
          </c:cat>
          <c:val>
            <c:numRef>
              <c:f>Plan1!$C$2:$C$10</c:f>
              <c:numCache>
                <c:formatCode>#,##0;[Red]#,##0</c:formatCode>
                <c:ptCount val="9"/>
                <c:pt idx="0">
                  <c:v>7854</c:v>
                </c:pt>
                <c:pt idx="1">
                  <c:v>4522</c:v>
                </c:pt>
                <c:pt idx="2">
                  <c:v>1878</c:v>
                </c:pt>
                <c:pt idx="3">
                  <c:v>24</c:v>
                </c:pt>
                <c:pt idx="4">
                  <c:v>696</c:v>
                </c:pt>
                <c:pt idx="5">
                  <c:v>25</c:v>
                </c:pt>
                <c:pt idx="6">
                  <c:v>13169</c:v>
                </c:pt>
                <c:pt idx="7">
                  <c:v>5632</c:v>
                </c:pt>
                <c:pt idx="8">
                  <c:v>4032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  <a:effectLst/>
                  <a:sp3d>
                    <a:contourClr>
                      <a:schemeClr val="accent2"/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2F15-4255-B2BA-53B922DC3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417"/>
        <c:shape val="cylinder"/>
        <c:axId val="259957120"/>
        <c:axId val="259958656"/>
        <c:axId val="0"/>
      </c:bar3DChart>
      <c:catAx>
        <c:axId val="259957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127000">
              <a:schemeClr val="accent1"/>
            </a:glow>
          </a:effectLst>
        </c:spPr>
        <c:txPr>
          <a:bodyPr rot="-198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endParaRPr lang="pt-BR"/>
          </a:p>
        </c:txPr>
        <c:crossAx val="259958656"/>
        <c:crosses val="autoZero"/>
        <c:auto val="1"/>
        <c:lblAlgn val="ctr"/>
        <c:lblOffset val="100"/>
        <c:noMultiLvlLbl val="1"/>
      </c:catAx>
      <c:valAx>
        <c:axId val="259958656"/>
        <c:scaling>
          <c:orientation val="minMax"/>
        </c:scaling>
        <c:delete val="0"/>
        <c:axPos val="l"/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95712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plotArea>
    <c:legend>
      <c:legendPos val="t"/>
      <c:layout>
        <c:manualLayout>
          <c:xMode val="edge"/>
          <c:yMode val="edge"/>
          <c:x val="0.32339388248453566"/>
          <c:y val="5.9046452920499662E-2"/>
          <c:w val="0.35620111611672417"/>
          <c:h val="7.1894203899888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"/>
      <c:depthPercent val="100"/>
      <c:rAngAx val="0"/>
      <c:perspective val="0"/>
    </c:view3D>
    <c:floor>
      <c:thickness val="0"/>
      <c:spPr>
        <a:solidFill>
          <a:schemeClr val="l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278625434315541E-2"/>
          <c:y val="1.6787845117031814E-2"/>
          <c:w val="0.9998216316710411"/>
          <c:h val="0.98719986974973339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1"/>
          <c:dLbls>
            <c:dLbl>
              <c:idx val="0"/>
              <c:layout>
                <c:manualLayout>
                  <c:x val="3.4845037260045272E-2"/>
                  <c:y val="0.1644865474213919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chemeClr val="tx1"/>
                        </a:solidFill>
                      </a:rPr>
                      <a:t>2017  26.946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B2-4C61-97BF-4AF1A57C24E4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>
                <a:softEdge rad="635000"/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Totais de acompanhamento</c:v>
                </c:pt>
              </c:strCache>
            </c:strRef>
          </c:cat>
          <c:val>
            <c:numRef>
              <c:f>Plan1!$B$2</c:f>
              <c:numCache>
                <c:formatCode>#,##0;[Red]#,##0</c:formatCode>
                <c:ptCount val="1"/>
                <c:pt idx="0">
                  <c:v>26946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5-4255-B2BA-53B922DC346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7B0E4"/>
            </a:solid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1"/>
          <c:dLbls>
            <c:dLbl>
              <c:idx val="0"/>
              <c:layout>
                <c:manualLayout>
                  <c:x val="3.3451235769643463E-2"/>
                  <c:y val="0.20877138711176665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2018  37.832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B2-4C61-97BF-4AF1A57C24E4}"/>
                </c:ext>
              </c:extLst>
            </c:dLbl>
            <c:dLbl>
              <c:idx val="6"/>
              <c:layout>
                <c:manualLayout>
                  <c:x val="0"/>
                  <c:y val="7.5916868040642418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B2-4C61-97BF-4AF1A57C24E4}"/>
                </c:ext>
              </c:extLst>
            </c:dLbl>
            <c:dLbl>
              <c:idx val="9"/>
              <c:layout>
                <c:manualLayout>
                  <c:x val="1.0119549558245806E-2"/>
                  <c:y val="7.169926426060672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5-4255-B2BA-53B922DC3462}"/>
                </c:ext>
              </c:extLst>
            </c:dLbl>
            <c:spPr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softEdge rad="63500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Totais de acompanhamento</c:v>
                </c:pt>
              </c:strCache>
            </c:strRef>
          </c:cat>
          <c:val>
            <c:numRef>
              <c:f>Plan1!$C$2</c:f>
              <c:numCache>
                <c:formatCode>#,##0;[Red]#,##0</c:formatCode>
                <c:ptCount val="1"/>
                <c:pt idx="0">
                  <c:v>37832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  <a:effectLst/>
                  <a:sp3d>
                    <a:contourClr>
                      <a:schemeClr val="accent2"/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2F15-4255-B2BA-53B922DC3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417"/>
        <c:shape val="cylinder"/>
        <c:axId val="259881984"/>
        <c:axId val="259912448"/>
        <c:axId val="0"/>
      </c:bar3DChart>
      <c:catAx>
        <c:axId val="259881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127000">
              <a:schemeClr val="accent1"/>
            </a:glow>
          </a:effectLst>
        </c:spPr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endParaRPr lang="pt-BR"/>
          </a:p>
        </c:txPr>
        <c:crossAx val="259912448"/>
        <c:crosses val="autoZero"/>
        <c:auto val="1"/>
        <c:lblAlgn val="ctr"/>
        <c:lblOffset val="100"/>
        <c:noMultiLvlLbl val="1"/>
      </c:catAx>
      <c:valAx>
        <c:axId val="259912448"/>
        <c:scaling>
          <c:orientation val="minMax"/>
        </c:scaling>
        <c:delete val="0"/>
        <c:axPos val="l"/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881984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>
          <a:outerShdw blurRad="50800" dist="50800" dir="5400000" algn="ctr" rotWithShape="0">
            <a:srgbClr val="000000">
              <a:alpha val="11000"/>
            </a:srgbClr>
          </a:outerShdw>
        </a:effectLst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905293088363952E-2"/>
          <c:y val="1.4213365539452495E-2"/>
          <c:w val="0.93689107611548561"/>
          <c:h val="0.935366666666666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270000" dist="2540000" dir="21540000" sx="193000" sy="193000" algn="ctr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6"/>
              <c:layout>
                <c:manualLayout>
                  <c:x val="1.3888888888888889E-3"/>
                  <c:y val="8.1803542673107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29-4DE9-B4F5-EBD5B2266092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Plan1!$A$2:$A$16</c:f>
              <c:strCache>
                <c:ptCount val="15"/>
                <c:pt idx="0">
                  <c:v>Asma</c:v>
                </c:pt>
                <c:pt idx="1">
                  <c:v>Diabetes</c:v>
                </c:pt>
                <c:pt idx="2">
                  <c:v>Desnutrição</c:v>
                </c:pt>
                <c:pt idx="3">
                  <c:v>DPOC</c:v>
                </c:pt>
                <c:pt idx="4">
                  <c:v>Hipertensão Arterial</c:v>
                </c:pt>
                <c:pt idx="5">
                  <c:v>Obesidade</c:v>
                </c:pt>
                <c:pt idx="6">
                  <c:v>Pré-Natal</c:v>
                </c:pt>
                <c:pt idx="7">
                  <c:v>Puericultura</c:v>
                </c:pt>
                <c:pt idx="8">
                  <c:v>Puerpério (até 42 anos)</c:v>
                </c:pt>
                <c:pt idx="9">
                  <c:v>Reabilitação</c:v>
                </c:pt>
                <c:pt idx="10">
                  <c:v>Saúde Mental</c:v>
                </c:pt>
                <c:pt idx="11">
                  <c:v>Saúde Sexual e Reprodutiva</c:v>
                </c:pt>
                <c:pt idx="12">
                  <c:v>Tabagismo</c:v>
                </c:pt>
                <c:pt idx="13">
                  <c:v>Usuário de Álcool</c:v>
                </c:pt>
                <c:pt idx="14">
                  <c:v>Usuário de Outras Drogas</c:v>
                </c:pt>
              </c:strCache>
            </c:strRef>
          </c:cat>
          <c:val>
            <c:numRef>
              <c:f>Plan1!$B$2:$B$16</c:f>
              <c:numCache>
                <c:formatCode>#,##0;[Red]#,##0</c:formatCode>
                <c:ptCount val="15"/>
                <c:pt idx="0">
                  <c:v>25</c:v>
                </c:pt>
                <c:pt idx="1">
                  <c:v>358</c:v>
                </c:pt>
                <c:pt idx="2">
                  <c:v>21</c:v>
                </c:pt>
                <c:pt idx="3">
                  <c:v>20</c:v>
                </c:pt>
                <c:pt idx="4">
                  <c:v>1389</c:v>
                </c:pt>
                <c:pt idx="5">
                  <c:v>64</c:v>
                </c:pt>
                <c:pt idx="6">
                  <c:v>490</c:v>
                </c:pt>
                <c:pt idx="7">
                  <c:v>830</c:v>
                </c:pt>
                <c:pt idx="8">
                  <c:v>56</c:v>
                </c:pt>
                <c:pt idx="9">
                  <c:v>1396</c:v>
                </c:pt>
                <c:pt idx="10">
                  <c:v>1307</c:v>
                </c:pt>
                <c:pt idx="11">
                  <c:v>1157</c:v>
                </c:pt>
                <c:pt idx="12">
                  <c:v>37</c:v>
                </c:pt>
                <c:pt idx="13">
                  <c:v>19</c:v>
                </c:pt>
                <c:pt idx="14">
                  <c:v>13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0-ED1B-4ACB-89A7-5D213171808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0407A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2500000000000001E-2"/>
                  <c:y val="-1.636070853462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29-4DE9-B4F5-EBD5B2266092}"/>
                </c:ext>
              </c:extLst>
            </c:dLbl>
            <c:dLbl>
              <c:idx val="2"/>
              <c:layout>
                <c:manualLayout>
                  <c:x val="4.1666666666666666E-3"/>
                  <c:y val="-2.0450885668276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29-4DE9-B4F5-EBD5B2266092}"/>
                </c:ext>
              </c:extLst>
            </c:dLbl>
            <c:dLbl>
              <c:idx val="4"/>
              <c:layout>
                <c:manualLayout>
                  <c:x val="2.5000000000000001E-2"/>
                  <c:y val="-1.4315619967793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29-4DE9-B4F5-EBD5B2266092}"/>
                </c:ext>
              </c:extLst>
            </c:dLbl>
            <c:dLbl>
              <c:idx val="6"/>
              <c:layout>
                <c:manualLayout>
                  <c:x val="5.5555555555555558E-3"/>
                  <c:y val="-8.9983896940418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9-4DE9-B4F5-EBD5B2266092}"/>
                </c:ext>
              </c:extLst>
            </c:dLbl>
            <c:dLbl>
              <c:idx val="7"/>
              <c:layout>
                <c:manualLayout>
                  <c:x val="1.9444444444444344E-2"/>
                  <c:y val="-2.0450885668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2A-48B1-9BD1-5C078FB9B984}"/>
                </c:ext>
              </c:extLst>
            </c:dLbl>
            <c:dLbl>
              <c:idx val="10"/>
              <c:layout>
                <c:manualLayout>
                  <c:x val="1.5277777777777777E-2"/>
                  <c:y val="-7.566827697262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9-4DE9-B4F5-EBD5B2266092}"/>
                </c:ext>
              </c:extLst>
            </c:dLbl>
            <c:dLbl>
              <c:idx val="11"/>
              <c:layout>
                <c:manualLayout>
                  <c:x val="3.0555555555555454E-2"/>
                  <c:y val="-2.0450885668277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29-4DE9-B4F5-EBD5B2266092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Plan1!$A$2:$A$16</c:f>
              <c:strCache>
                <c:ptCount val="15"/>
                <c:pt idx="0">
                  <c:v>Asma</c:v>
                </c:pt>
                <c:pt idx="1">
                  <c:v>Diabetes</c:v>
                </c:pt>
                <c:pt idx="2">
                  <c:v>Desnutrição</c:v>
                </c:pt>
                <c:pt idx="3">
                  <c:v>DPOC</c:v>
                </c:pt>
                <c:pt idx="4">
                  <c:v>Hipertensão Arterial</c:v>
                </c:pt>
                <c:pt idx="5">
                  <c:v>Obesidade</c:v>
                </c:pt>
                <c:pt idx="6">
                  <c:v>Pré-Natal</c:v>
                </c:pt>
                <c:pt idx="7">
                  <c:v>Puericultura</c:v>
                </c:pt>
                <c:pt idx="8">
                  <c:v>Puerpério (até 42 anos)</c:v>
                </c:pt>
                <c:pt idx="9">
                  <c:v>Reabilitação</c:v>
                </c:pt>
                <c:pt idx="10">
                  <c:v>Saúde Mental</c:v>
                </c:pt>
                <c:pt idx="11">
                  <c:v>Saúde Sexual e Reprodutiva</c:v>
                </c:pt>
                <c:pt idx="12">
                  <c:v>Tabagismo</c:v>
                </c:pt>
                <c:pt idx="13">
                  <c:v>Usuário de Álcool</c:v>
                </c:pt>
                <c:pt idx="14">
                  <c:v>Usuário de Outras Drogas</c:v>
                </c:pt>
              </c:strCache>
            </c:strRef>
          </c:cat>
          <c:val>
            <c:numRef>
              <c:f>Plan1!$C$2:$C$16</c:f>
              <c:numCache>
                <c:formatCode>#,##0;[Red]#,##0</c:formatCode>
                <c:ptCount val="15"/>
                <c:pt idx="0">
                  <c:v>16</c:v>
                </c:pt>
                <c:pt idx="1">
                  <c:v>245</c:v>
                </c:pt>
                <c:pt idx="2">
                  <c:v>2</c:v>
                </c:pt>
                <c:pt idx="3">
                  <c:v>25</c:v>
                </c:pt>
                <c:pt idx="4">
                  <c:v>596</c:v>
                </c:pt>
                <c:pt idx="5">
                  <c:v>42</c:v>
                </c:pt>
                <c:pt idx="6">
                  <c:v>88</c:v>
                </c:pt>
                <c:pt idx="7">
                  <c:v>655</c:v>
                </c:pt>
                <c:pt idx="8">
                  <c:v>47</c:v>
                </c:pt>
                <c:pt idx="9">
                  <c:v>1317</c:v>
                </c:pt>
                <c:pt idx="10">
                  <c:v>868</c:v>
                </c:pt>
                <c:pt idx="11">
                  <c:v>373</c:v>
                </c:pt>
                <c:pt idx="12">
                  <c:v>9</c:v>
                </c:pt>
                <c:pt idx="13">
                  <c:v>11</c:v>
                </c:pt>
                <c:pt idx="14">
                  <c:v>9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1-ED1B-4ACB-89A7-5D2131718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355"/>
        <c:shape val="box"/>
        <c:axId val="259395584"/>
        <c:axId val="259397120"/>
        <c:axId val="260149248"/>
      </c:bar3DChart>
      <c:catAx>
        <c:axId val="25939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397120"/>
        <c:crosses val="autoZero"/>
        <c:auto val="1"/>
        <c:lblAlgn val="ctr"/>
        <c:lblOffset val="100"/>
        <c:noMultiLvlLbl val="0"/>
      </c:catAx>
      <c:valAx>
        <c:axId val="25939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395584"/>
        <c:crosses val="autoZero"/>
        <c:crossBetween val="between"/>
      </c:valAx>
      <c:serAx>
        <c:axId val="2601492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397120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5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89238845144358E-4"/>
          <c:y val="1.2168276972624799E-2"/>
          <c:w val="0.99939107611548561"/>
          <c:h val="0.935366666666666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888888888888889E-3"/>
                  <c:y val="0.17587761674718197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 2017  7.182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48-452F-96E2-D4ADD939199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rot="0" vert="horz"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</c:f>
              <c:strCache>
                <c:ptCount val="1"/>
                <c:pt idx="0">
                  <c:v>Totais de problemas/condições</c:v>
                </c:pt>
              </c:strCache>
            </c:strRef>
          </c:cat>
          <c:val>
            <c:numRef>
              <c:f>Plan1!$B$2:$B$2</c:f>
              <c:numCache>
                <c:formatCode>#,##0;[Red]#,##0</c:formatCode>
                <c:ptCount val="1"/>
                <c:pt idx="0">
                  <c:v>7182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B-4ACB-89A7-5D213171808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277777777777782E-2"/>
                  <c:y val="5.9307568438003222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2018 </a:t>
                    </a:r>
                  </a:p>
                  <a:p>
                    <a:r>
                      <a:rPr lang="en-US" sz="2400" dirty="0"/>
                      <a:t> 4.303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48-452F-96E2-D4ADD939199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rot="0" vert="horz"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</c:f>
              <c:strCache>
                <c:ptCount val="1"/>
                <c:pt idx="0">
                  <c:v>Totais de problemas/condições</c:v>
                </c:pt>
              </c:strCache>
            </c:strRef>
          </c:cat>
          <c:val>
            <c:numRef>
              <c:f>Plan1!$C$2:$C$2</c:f>
              <c:numCache>
                <c:formatCode>#,##0;[Red]#,##0</c:formatCode>
                <c:ptCount val="1"/>
                <c:pt idx="0">
                  <c:v>4303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1B-4ACB-89A7-5D2131718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0126592"/>
        <c:axId val="260128128"/>
        <c:axId val="259782400"/>
      </c:bar3DChart>
      <c:catAx>
        <c:axId val="26012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800" b="1"/>
            </a:pPr>
            <a:endParaRPr lang="pt-BR"/>
          </a:p>
        </c:txPr>
        <c:crossAx val="260128128"/>
        <c:crosses val="autoZero"/>
        <c:auto val="1"/>
        <c:lblAlgn val="ctr"/>
        <c:lblOffset val="100"/>
        <c:noMultiLvlLbl val="0"/>
      </c:catAx>
      <c:valAx>
        <c:axId val="260128128"/>
        <c:scaling>
          <c:orientation val="minMax"/>
          <c:min val="3000"/>
        </c:scaling>
        <c:delete val="1"/>
        <c:axPos val="l"/>
        <c:majorGridlines>
          <c:spPr>
            <a:ln>
              <a:noFill/>
            </a:ln>
          </c:spPr>
        </c:majorGridlines>
        <c:numFmt formatCode="#,##0;[Red]#,##0" sourceLinked="1"/>
        <c:majorTickMark val="none"/>
        <c:minorTickMark val="none"/>
        <c:tickLblPos val="nextTo"/>
        <c:crossAx val="260126592"/>
        <c:crosses val="autoZero"/>
        <c:crossBetween val="between"/>
      </c:valAx>
      <c:serAx>
        <c:axId val="259782400"/>
        <c:scaling>
          <c:orientation val="minMax"/>
        </c:scaling>
        <c:delete val="1"/>
        <c:axPos val="b"/>
        <c:majorTickMark val="none"/>
        <c:minorTickMark val="none"/>
        <c:tickLblPos val="nextTo"/>
        <c:crossAx val="260128128"/>
        <c:crosses val="autoZero"/>
      </c:serAx>
      <c:spPr>
        <a:pattFill prst="dkVert">
          <a:fgClr>
            <a:srgbClr val="96D141">
              <a:lumMod val="20000"/>
              <a:lumOff val="80000"/>
            </a:srgbClr>
          </a:fgClr>
          <a:bgClr>
            <a:sysClr val="window" lastClr="FFFFFF"/>
          </a:bgClr>
        </a:pattFill>
        <a:scene3d>
          <a:camera prst="orthographicFront"/>
          <a:lightRig rig="threePt" dir="t"/>
        </a:scene3d>
        <a:sp3d>
          <a:bevelT w="139700" h="139700" prst="divot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157370953630794E-2"/>
          <c:y val="2.2141662595864066E-2"/>
          <c:w val="1"/>
          <c:h val="0.98610694677905963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1"/>
          <c:dLbls>
            <c:dLbl>
              <c:idx val="0"/>
              <c:layout>
                <c:manualLayout>
                  <c:x val="-2.5462668816039986E-17"/>
                  <c:y val="0.14831735710148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6B-4744-B0E1-F90647A26A86}"/>
                </c:ext>
              </c:extLst>
            </c:dLbl>
            <c:dLbl>
              <c:idx val="1"/>
              <c:layout>
                <c:manualLayout>
                  <c:x val="0"/>
                  <c:y val="0.11441624690685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6B-4744-B0E1-F90647A26A86}"/>
                </c:ext>
              </c:extLst>
            </c:dLbl>
            <c:dLbl>
              <c:idx val="4"/>
              <c:layout>
                <c:manualLayout>
                  <c:x val="2.7777777777777779E-3"/>
                  <c:y val="0.10170333058387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6B-4744-B0E1-F90647A26A86}"/>
                </c:ext>
              </c:extLst>
            </c:dLbl>
            <c:dLbl>
              <c:idx val="6"/>
              <c:layout>
                <c:manualLayout>
                  <c:x val="1.3888888888888889E-3"/>
                  <c:y val="-3.1782290807460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1E-498E-8E1B-5D003143CB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Plan1!$A$2:$A$10</c:f>
              <c:strCache>
                <c:ptCount val="9"/>
                <c:pt idx="0">
                  <c:v>Motivo de Visita</c:v>
                </c:pt>
                <c:pt idx="1">
                  <c:v>Tipos de acompanhamento</c:v>
                </c:pt>
                <c:pt idx="2">
                  <c:v>Tipos de busca ativa</c:v>
                </c:pt>
                <c:pt idx="3">
                  <c:v>Controle ambiental/vetorial</c:v>
                </c:pt>
                <c:pt idx="4">
                  <c:v>Condições avaliadas</c:v>
                </c:pt>
                <c:pt idx="5">
                  <c:v>Problemas/rastreamento</c:v>
                </c:pt>
                <c:pt idx="6">
                  <c:v>Doenças transmissíveis</c:v>
                </c:pt>
                <c:pt idx="7">
                  <c:v>CID 10</c:v>
                </c:pt>
                <c:pt idx="8">
                  <c:v>CIAP2</c:v>
                </c:pt>
              </c:strCache>
            </c:strRef>
          </c:cat>
          <c:val>
            <c:numRef>
              <c:f>Plan1!$B$2:$B$10</c:f>
              <c:numCache>
                <c:formatCode>#,##0;[Red]#,##0</c:formatCode>
                <c:ptCount val="9"/>
                <c:pt idx="0">
                  <c:v>26945</c:v>
                </c:pt>
                <c:pt idx="1">
                  <c:v>8076</c:v>
                </c:pt>
                <c:pt idx="2">
                  <c:v>3414</c:v>
                </c:pt>
                <c:pt idx="3">
                  <c:v>44</c:v>
                </c:pt>
                <c:pt idx="4">
                  <c:v>7182</c:v>
                </c:pt>
                <c:pt idx="5">
                  <c:v>469</c:v>
                </c:pt>
                <c:pt idx="6">
                  <c:v>28</c:v>
                </c:pt>
                <c:pt idx="7" formatCode="General">
                  <c:v>61</c:v>
                </c:pt>
                <c:pt idx="8">
                  <c:v>1311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3-40A0-B9D8-4D980D49FB8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invertIfNegative val="1"/>
          <c:dLbls>
            <c:dLbl>
              <c:idx val="0"/>
              <c:layout>
                <c:manualLayout>
                  <c:x val="0"/>
                  <c:y val="0.137723260165661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6B-4744-B0E1-F90647A26A86}"/>
                </c:ext>
              </c:extLst>
            </c:dLbl>
            <c:dLbl>
              <c:idx val="1"/>
              <c:layout>
                <c:manualLayout>
                  <c:x val="-1.3888888888889399E-3"/>
                  <c:y val="-1.9069374484476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6B-4744-B0E1-F90647A26A86}"/>
                </c:ext>
              </c:extLst>
            </c:dLbl>
            <c:dLbl>
              <c:idx val="2"/>
              <c:layout>
                <c:manualLayout>
                  <c:x val="-1.3888888888888889E-3"/>
                  <c:y val="-3.1782290807460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E-498E-8E1B-5D003143CB50}"/>
                </c:ext>
              </c:extLst>
            </c:dLbl>
            <c:dLbl>
              <c:idx val="3"/>
              <c:layout>
                <c:manualLayout>
                  <c:x val="4.1666666666666666E-3"/>
                  <c:y val="-1.906937448447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E-498E-8E1B-5D003143CB50}"/>
                </c:ext>
              </c:extLst>
            </c:dLbl>
            <c:dLbl>
              <c:idx val="4"/>
              <c:layout>
                <c:manualLayout>
                  <c:x val="2.7777777777777779E-3"/>
                  <c:y val="-3.1782290807460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6B-4744-B0E1-F90647A26A86}"/>
                </c:ext>
              </c:extLst>
            </c:dLbl>
            <c:dLbl>
              <c:idx val="5"/>
              <c:layout>
                <c:manualLayout>
                  <c:x val="-4.1666666666667681E-3"/>
                  <c:y val="-3.1782290807460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E-498E-8E1B-5D003143CB50}"/>
                </c:ext>
              </c:extLst>
            </c:dLbl>
            <c:dLbl>
              <c:idx val="6"/>
              <c:layout>
                <c:manualLayout>
                  <c:x val="1.388888888888787E-3"/>
                  <c:y val="-2.7544652033132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1E-498E-8E1B-5D003143CB50}"/>
                </c:ext>
              </c:extLst>
            </c:dLbl>
            <c:dLbl>
              <c:idx val="7"/>
              <c:layout>
                <c:manualLayout>
                  <c:x val="-5.5555555555555558E-3"/>
                  <c:y val="-1.906937448447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1E-498E-8E1B-5D003143CB50}"/>
                </c:ext>
              </c:extLst>
            </c:dLbl>
            <c:dLbl>
              <c:idx val="8"/>
              <c:layout>
                <c:manualLayout>
                  <c:x val="1.3888888888888889E-3"/>
                  <c:y val="-1.4831735710148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6B-4744-B0E1-F90647A26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Plan1!$A$2:$A$10</c:f>
              <c:strCache>
                <c:ptCount val="9"/>
                <c:pt idx="0">
                  <c:v>Motivo de Visita</c:v>
                </c:pt>
                <c:pt idx="1">
                  <c:v>Tipos de acompanhamento</c:v>
                </c:pt>
                <c:pt idx="2">
                  <c:v>Tipos de busca ativa</c:v>
                </c:pt>
                <c:pt idx="3">
                  <c:v>Controle ambiental/vetorial</c:v>
                </c:pt>
                <c:pt idx="4">
                  <c:v>Condições avaliadas</c:v>
                </c:pt>
                <c:pt idx="5">
                  <c:v>Problemas/rastreamento</c:v>
                </c:pt>
                <c:pt idx="6">
                  <c:v>Doenças transmissíveis</c:v>
                </c:pt>
                <c:pt idx="7">
                  <c:v>CID 10</c:v>
                </c:pt>
                <c:pt idx="8">
                  <c:v>CIAP2</c:v>
                </c:pt>
              </c:strCache>
            </c:strRef>
          </c:cat>
          <c:val>
            <c:numRef>
              <c:f>Plan1!$C$2:$C$10</c:f>
              <c:numCache>
                <c:formatCode>#,##0;[Red]#,##0</c:formatCode>
                <c:ptCount val="9"/>
                <c:pt idx="0">
                  <c:v>37832</c:v>
                </c:pt>
                <c:pt idx="1">
                  <c:v>10510</c:v>
                </c:pt>
                <c:pt idx="2">
                  <c:v>4862</c:v>
                </c:pt>
                <c:pt idx="3">
                  <c:v>24</c:v>
                </c:pt>
                <c:pt idx="4">
                  <c:v>4303</c:v>
                </c:pt>
                <c:pt idx="5">
                  <c:v>54</c:v>
                </c:pt>
                <c:pt idx="6">
                  <c:v>8</c:v>
                </c:pt>
                <c:pt idx="7" formatCode="General">
                  <c:v>1479</c:v>
                </c:pt>
                <c:pt idx="8">
                  <c:v>2450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23-40A0-B9D8-4D980D49FB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259253376"/>
        <c:axId val="259254912"/>
        <c:axId val="0"/>
      </c:bar3DChart>
      <c:catAx>
        <c:axId val="259253376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cross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59254912"/>
        <c:crosses val="autoZero"/>
        <c:auto val="1"/>
        <c:lblAlgn val="ctr"/>
        <c:lblOffset val="100"/>
        <c:noMultiLvlLbl val="1"/>
      </c:catAx>
      <c:valAx>
        <c:axId val="259254912"/>
        <c:scaling>
          <c:orientation val="minMax"/>
        </c:scaling>
        <c:delete val="0"/>
        <c:axPos val="l"/>
        <c:minorGridlines>
          <c:spPr>
            <a:ln w="12700" cap="rnd" cmpd="sng" algn="ctr">
              <a:solidFill>
                <a:schemeClr val="accent3"/>
              </a:solidFill>
              <a:prstDash val="solid"/>
            </a:ln>
            <a:effectLst/>
          </c:spPr>
        </c:minorGridlines>
        <c:numFmt formatCode="#,##0;[Red]#,##0" sourceLinked="1"/>
        <c:majorTickMark val="out"/>
        <c:minorTickMark val="cross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59253376"/>
        <c:crosses val="autoZero"/>
        <c:crossBetween val="between"/>
      </c:valAx>
      <c:spPr>
        <a:pattFill prst="narHorz">
          <a:fgClr>
            <a:srgbClr val="FFC000"/>
          </a:fgClr>
          <a:bgClr>
            <a:schemeClr val="bg1"/>
          </a:bgClr>
        </a:pattFill>
      </c:spPr>
    </c:plotArea>
    <c:legend>
      <c:legendPos val="r"/>
      <c:layout>
        <c:manualLayout>
          <c:xMode val="edge"/>
          <c:yMode val="edge"/>
          <c:x val="0.70329527559055116"/>
          <c:y val="0.83473091994800053"/>
          <c:w val="0.28349792213473318"/>
          <c:h val="0.11990298810257889"/>
        </c:manualLayout>
      </c:layout>
      <c:overlay val="1"/>
      <c:txPr>
        <a:bodyPr/>
        <a:lstStyle/>
        <a:p>
          <a:pPr>
            <a:defRPr sz="2400"/>
          </a:pPr>
          <a:endParaRPr lang="pt-BR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65737095363083"/>
          <c:y val="0.13443909011555741"/>
          <c:w val="0.6713564085739282"/>
          <c:h val="0.52456495799732528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5.4166666666666669E-2"/>
                  <c:y val="0.1864561060704342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/>
                      <a:t>2017  47.530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E9-404F-96EC-2DF7626FE6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800" b="1"/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</c:f>
              <c:strCache>
                <c:ptCount val="1"/>
                <c:pt idx="0">
                  <c:v>Total de tipos de acompanhamento</c:v>
                </c:pt>
              </c:strCache>
            </c:strRef>
          </c:cat>
          <c:val>
            <c:numRef>
              <c:f>Plan1!$B$2</c:f>
              <c:numCache>
                <c:formatCode>#,##0;[Red]#,##0</c:formatCode>
                <c:ptCount val="1"/>
                <c:pt idx="0">
                  <c:v>47530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3-40A0-B9D8-4D980D49FB8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6.3888888888888884E-2"/>
                  <c:y val="0.21400075810356653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/>
                      <a:t>2018  61.522</a:t>
                    </a:r>
                    <a:endParaRPr lang="en-US" sz="2000" b="1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E9-404F-96EC-2DF7626FE6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800" b="1"/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</c:f>
              <c:strCache>
                <c:ptCount val="1"/>
                <c:pt idx="0">
                  <c:v>Total de tipos de acompanhamento</c:v>
                </c:pt>
              </c:strCache>
            </c:strRef>
          </c:cat>
          <c:val>
            <c:numRef>
              <c:f>Plan1!$C$2</c:f>
              <c:numCache>
                <c:formatCode>#,##0;[Red]#,##0</c:formatCode>
                <c:ptCount val="1"/>
                <c:pt idx="0">
                  <c:v>61522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23-40A0-B9D8-4D980D49FB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259203456"/>
        <c:axId val="259204992"/>
        <c:axId val="0"/>
      </c:bar3DChart>
      <c:catAx>
        <c:axId val="259203456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cross"/>
        <c:tickLblPos val="nextTo"/>
        <c:txPr>
          <a:bodyPr/>
          <a:lstStyle/>
          <a:p>
            <a:pPr>
              <a:defRPr sz="1800" b="1"/>
            </a:pPr>
            <a:endParaRPr lang="pt-BR"/>
          </a:p>
        </c:txPr>
        <c:crossAx val="259204992"/>
        <c:crosses val="autoZero"/>
        <c:auto val="1"/>
        <c:lblAlgn val="ctr"/>
        <c:lblOffset val="100"/>
        <c:noMultiLvlLbl val="1"/>
      </c:catAx>
      <c:valAx>
        <c:axId val="259204992"/>
        <c:scaling>
          <c:orientation val="minMax"/>
        </c:scaling>
        <c:delete val="0"/>
        <c:axPos val="l"/>
        <c:minorGridlines/>
        <c:numFmt formatCode="#,##0;[Red]#,##0" sourceLinked="1"/>
        <c:majorTickMark val="out"/>
        <c:minorTickMark val="cross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59203456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plotVisOnly val="1"/>
    <c:dispBlanksAs val="zero"/>
    <c:showDLblsOverMax val="1"/>
  </c:chart>
  <c:spPr>
    <a:blipFill>
      <a:blip xmlns:r="http://schemas.openxmlformats.org/officeDocument/2006/relationships" r:embed="rId2"/>
      <a:tile tx="0" ty="0" sx="100000" sy="100000" flip="none" algn="tl"/>
    </a:blipFill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905293088363952E-2"/>
          <c:y val="0.10105712901523248"/>
          <c:w val="0.94209470691163599"/>
          <c:h val="0.40094541964473085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Plan1!$A$2:$A$11</c:f>
              <c:strCache>
                <c:ptCount val="10"/>
                <c:pt idx="0">
                  <c:v>CONSULTA DE MANUTENÇÃO </c:v>
                </c:pt>
                <c:pt idx="1">
                  <c:v>CONSULTA DE RETORNO</c:v>
                </c:pt>
                <c:pt idx="2">
                  <c:v>PRIMEIRA CONSULTA ODONTOLÓGICA PROGRAMÁTICA</c:v>
                </c:pt>
                <c:pt idx="3">
                  <c:v>AVALIAÇÃO DIAGNÓSTICA</c:v>
                </c:pt>
                <c:pt idx="4">
                  <c:v>PRESCRIÇÃO TERAPÊUTICA</c:v>
                </c:pt>
                <c:pt idx="5">
                  <c:v>PROCEDIMENTOS CLÍNICOS/ TERAPÊUTICOS</c:v>
                </c:pt>
                <c:pt idx="6">
                  <c:v>ATENDIMENTO EM GRUPO</c:v>
                </c:pt>
                <c:pt idx="7">
                  <c:v>AVALIAÇÃO/PROCEDIMENTO COLETIVO</c:v>
                </c:pt>
                <c:pt idx="8">
                  <c:v>EDUCAÇÃO EM SAÚDE</c:v>
                </c:pt>
                <c:pt idx="9">
                  <c:v>MOBILIZAÇÃO SOCIAL</c:v>
                </c:pt>
              </c:strCache>
            </c:strRef>
          </c:cat>
          <c:val>
            <c:numRef>
              <c:f>Plan1!$B$2:$B$11</c:f>
              <c:numCache>
                <c:formatCode>#,##0;[Red]#,##0</c:formatCode>
                <c:ptCount val="10"/>
                <c:pt idx="0">
                  <c:v>137</c:v>
                </c:pt>
                <c:pt idx="1">
                  <c:v>1108</c:v>
                </c:pt>
                <c:pt idx="2">
                  <c:v>824</c:v>
                </c:pt>
                <c:pt idx="3">
                  <c:v>787</c:v>
                </c:pt>
                <c:pt idx="4">
                  <c:v>639</c:v>
                </c:pt>
                <c:pt idx="5">
                  <c:v>747</c:v>
                </c:pt>
                <c:pt idx="6">
                  <c:v>1</c:v>
                </c:pt>
                <c:pt idx="7">
                  <c:v>6</c:v>
                </c:pt>
                <c:pt idx="8">
                  <c:v>17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E-4A31-8FC0-0472EEE90D5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Plan1!$A$2:$A$11</c:f>
              <c:strCache>
                <c:ptCount val="10"/>
                <c:pt idx="0">
                  <c:v>CONSULTA DE MANUTENÇÃO </c:v>
                </c:pt>
                <c:pt idx="1">
                  <c:v>CONSULTA DE RETORNO</c:v>
                </c:pt>
                <c:pt idx="2">
                  <c:v>PRIMEIRA CONSULTA ODONTOLÓGICA PROGRAMÁTICA</c:v>
                </c:pt>
                <c:pt idx="3">
                  <c:v>AVALIAÇÃO DIAGNÓSTICA</c:v>
                </c:pt>
                <c:pt idx="4">
                  <c:v>PRESCRIÇÃO TERAPÊUTICA</c:v>
                </c:pt>
                <c:pt idx="5">
                  <c:v>PROCEDIMENTOS CLÍNICOS/ TERAPÊUTICOS</c:v>
                </c:pt>
                <c:pt idx="6">
                  <c:v>ATENDIMENTO EM GRUPO</c:v>
                </c:pt>
                <c:pt idx="7">
                  <c:v>AVALIAÇÃO/PROCEDIMENTO COLETIVO</c:v>
                </c:pt>
                <c:pt idx="8">
                  <c:v>EDUCAÇÃO EM SAÚDE</c:v>
                </c:pt>
                <c:pt idx="9">
                  <c:v>MOBILIZAÇÃO SOCIAL</c:v>
                </c:pt>
              </c:strCache>
            </c:strRef>
          </c:cat>
          <c:val>
            <c:numRef>
              <c:f>Plan1!$C$2:$C$11</c:f>
              <c:numCache>
                <c:formatCode>#,##0;[Red]#,##0</c:formatCode>
                <c:ptCount val="10"/>
                <c:pt idx="0">
                  <c:v>30</c:v>
                </c:pt>
                <c:pt idx="1">
                  <c:v>1110</c:v>
                </c:pt>
                <c:pt idx="2">
                  <c:v>771</c:v>
                </c:pt>
                <c:pt idx="3">
                  <c:v>949</c:v>
                </c:pt>
                <c:pt idx="4">
                  <c:v>391</c:v>
                </c:pt>
                <c:pt idx="5">
                  <c:v>891</c:v>
                </c:pt>
                <c:pt idx="6">
                  <c:v>9</c:v>
                </c:pt>
                <c:pt idx="7">
                  <c:v>40</c:v>
                </c:pt>
                <c:pt idx="8">
                  <c:v>23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5E-4A31-8FC0-0472EEE90D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262132864"/>
        <c:axId val="262134400"/>
        <c:axId val="0"/>
      </c:bar3DChart>
      <c:catAx>
        <c:axId val="26213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>
            <a:outerShdw blurRad="76200" dist="165100" dir="5400000" sx="90000" sy="90000" algn="ctr" rotWithShape="0">
              <a:srgbClr val="000000">
                <a:alpha val="99000"/>
              </a:srgbClr>
            </a:outerShdw>
          </a:effectLst>
        </c:spPr>
        <c:txPr>
          <a:bodyPr rot="-54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134400"/>
        <c:crosses val="autoZero"/>
        <c:auto val="1"/>
        <c:lblAlgn val="ctr"/>
        <c:lblOffset val="50"/>
        <c:noMultiLvlLbl val="1"/>
      </c:catAx>
      <c:valAx>
        <c:axId val="26213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13286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373163823272091"/>
          <c:y val="1.2505547079938345E-2"/>
          <c:w val="0.21286712598425198"/>
          <c:h val="7.03665142806126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17531928304954E-2"/>
          <c:y val="2.7526501175709782E-2"/>
          <c:w val="0.90933808856884346"/>
          <c:h val="0.850660903342023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BA1-4BF1-A431-80AEB2BA2E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Vigilância em saúde bucal</c:v>
                </c:pt>
                <c:pt idx="1">
                  <c:v>Atenção domiciliar</c:v>
                </c:pt>
                <c:pt idx="2">
                  <c:v>Visita domiciliar</c:v>
                </c:pt>
                <c:pt idx="3">
                  <c:v>Reunião</c:v>
                </c:pt>
                <c:pt idx="4">
                  <c:v>Outras atividades de saúde</c:v>
                </c:pt>
                <c:pt idx="5">
                  <c:v>Temas e práticas de saúde</c:v>
                </c:pt>
                <c:pt idx="6">
                  <c:v>Temas para saúde</c:v>
                </c:pt>
                <c:pt idx="7">
                  <c:v>Práticas em saúde</c:v>
                </c:pt>
              </c:strCache>
            </c:strRef>
          </c:cat>
          <c:val>
            <c:numRef>
              <c:f>Plan1!$B$2:$B$9</c:f>
              <c:numCache>
                <c:formatCode>#,##0</c:formatCode>
                <c:ptCount val="8"/>
                <c:pt idx="0">
                  <c:v>2211</c:v>
                </c:pt>
                <c:pt idx="1">
                  <c:v>1</c:v>
                </c:pt>
                <c:pt idx="2">
                  <c:v>3414</c:v>
                </c:pt>
                <c:pt idx="3">
                  <c:v>79</c:v>
                </c:pt>
                <c:pt idx="4">
                  <c:v>30</c:v>
                </c:pt>
                <c:pt idx="5">
                  <c:v>140</c:v>
                </c:pt>
                <c:pt idx="6">
                  <c:v>34</c:v>
                </c:pt>
                <c:pt idx="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03-4105-A789-2C25195FE4A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Vigilância em saúde bucal</c:v>
                </c:pt>
                <c:pt idx="1">
                  <c:v>Atenção domiciliar</c:v>
                </c:pt>
                <c:pt idx="2">
                  <c:v>Visita domiciliar</c:v>
                </c:pt>
                <c:pt idx="3">
                  <c:v>Reunião</c:v>
                </c:pt>
                <c:pt idx="4">
                  <c:v>Outras atividades de saúde</c:v>
                </c:pt>
                <c:pt idx="5">
                  <c:v>Temas e práticas de saúde</c:v>
                </c:pt>
                <c:pt idx="6">
                  <c:v>Temas para saúde</c:v>
                </c:pt>
                <c:pt idx="7">
                  <c:v>Práticas em saúde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 formatCode="#,##0">
                  <c:v>1950</c:v>
                </c:pt>
                <c:pt idx="1">
                  <c:v>0</c:v>
                </c:pt>
                <c:pt idx="2" formatCode="#,##0;[Red]#,##0">
                  <c:v>4862</c:v>
                </c:pt>
                <c:pt idx="3">
                  <c:v>42</c:v>
                </c:pt>
                <c:pt idx="4">
                  <c:v>78</c:v>
                </c:pt>
                <c:pt idx="5">
                  <c:v>92</c:v>
                </c:pt>
                <c:pt idx="6">
                  <c:v>49</c:v>
                </c:pt>
                <c:pt idx="7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03-4105-A789-2C25195FE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9150592"/>
        <c:axId val="259152128"/>
        <c:axId val="259781504"/>
      </c:bar3DChart>
      <c:catAx>
        <c:axId val="25915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152128"/>
        <c:crosses val="autoZero"/>
        <c:auto val="1"/>
        <c:lblAlgn val="ctr"/>
        <c:lblOffset val="100"/>
        <c:noMultiLvlLbl val="0"/>
      </c:catAx>
      <c:valAx>
        <c:axId val="25915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150592"/>
        <c:crosses val="autoZero"/>
        <c:crossBetween val="between"/>
      </c:valAx>
      <c:serAx>
        <c:axId val="259781504"/>
        <c:scaling>
          <c:orientation val="minMax"/>
        </c:scaling>
        <c:delete val="1"/>
        <c:axPos val="b"/>
        <c:majorTickMark val="none"/>
        <c:minorTickMark val="none"/>
        <c:tickLblPos val="nextTo"/>
        <c:crossAx val="259152128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712314596277137"/>
          <c:y val="0.85810312800200705"/>
          <c:w val="0.35732367944389065"/>
          <c:h val="0.104751604428573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>
      <a:noFill/>
    </a:ln>
    <a:effectLst/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blipFill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p3d/>
      </c:spPr>
    </c:sideWall>
    <c:backWall>
      <c:thickness val="0"/>
      <c:spPr>
        <a:blipFill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21648037026793E-3"/>
                  <c:y val="0.1650900780863069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2017</a:t>
                    </a:r>
                    <a:r>
                      <a:rPr lang="en-US" sz="2400" b="1" baseline="0" dirty="0"/>
                      <a:t> </a:t>
                    </a:r>
                  </a:p>
                  <a:p>
                    <a:r>
                      <a:rPr lang="en-US" sz="2400" b="1" dirty="0"/>
                      <a:t> 5.945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49-4F46-8B5B-2CC14DC04F3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B49-4F46-8B5B-2CC14DC04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</c:f>
              <c:strCache>
                <c:ptCount val="1"/>
                <c:pt idx="0">
                  <c:v>TOTAIS DE MONITORAMENTO</c:v>
                </c:pt>
              </c:strCache>
            </c:strRef>
          </c:cat>
          <c:val>
            <c:numRef>
              <c:f>Plan1!$B$2:$B$2</c:f>
              <c:numCache>
                <c:formatCode>#,##0</c:formatCode>
                <c:ptCount val="1"/>
                <c:pt idx="0">
                  <c:v>5945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03-4105-A789-2C25195FE4A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648708083310168E-2"/>
                  <c:y val="0.156835574181991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dirty="0"/>
                      <a:t>2018</a:t>
                    </a:r>
                  </a:p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dirty="0"/>
                      <a:t> 7.114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49-4F46-8B5B-2CC14DC04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</c:f>
              <c:strCache>
                <c:ptCount val="1"/>
                <c:pt idx="0">
                  <c:v>TOTAIS DE MONITORAMENTO</c:v>
                </c:pt>
              </c:strCache>
            </c:strRef>
          </c:cat>
          <c:val>
            <c:numRef>
              <c:f>Plan1!$C$2:$C$2</c:f>
              <c:numCache>
                <c:formatCode>#,##0</c:formatCode>
                <c:ptCount val="1"/>
                <c:pt idx="0">
                  <c:v>7114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03-4105-A789-2C25195FE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9737856"/>
        <c:axId val="259751936"/>
        <c:axId val="234352640"/>
      </c:bar3DChart>
      <c:catAx>
        <c:axId val="25973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751936"/>
        <c:crosses val="autoZero"/>
        <c:auto val="1"/>
        <c:lblAlgn val="ctr"/>
        <c:lblOffset val="100"/>
        <c:noMultiLvlLbl val="0"/>
      </c:catAx>
      <c:valAx>
        <c:axId val="259751936"/>
        <c:scaling>
          <c:orientation val="minMax"/>
          <c:max val="8000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737856"/>
        <c:crosses val="autoZero"/>
        <c:crossBetween val="between"/>
      </c:valAx>
      <c:serAx>
        <c:axId val="234352640"/>
        <c:scaling>
          <c:orientation val="minMax"/>
        </c:scaling>
        <c:delete val="1"/>
        <c:axPos val="b"/>
        <c:majorTickMark val="none"/>
        <c:minorTickMark val="none"/>
        <c:tickLblPos val="nextTo"/>
        <c:crossAx val="259751936"/>
        <c:crosses val="autoZero"/>
      </c:serAx>
      <c:spPr>
        <a:gradFill>
          <a:gsLst>
            <a:gs pos="0">
              <a:srgbClr val="5FCBEF">
                <a:lumMod val="5000"/>
                <a:lumOff val="95000"/>
              </a:srgbClr>
            </a:gs>
            <a:gs pos="74000">
              <a:srgbClr val="5FCBEF">
                <a:lumMod val="45000"/>
                <a:lumOff val="55000"/>
              </a:srgbClr>
            </a:gs>
            <a:gs pos="83000">
              <a:srgbClr val="5FCBEF">
                <a:lumMod val="45000"/>
                <a:lumOff val="55000"/>
              </a:srgbClr>
            </a:gs>
            <a:gs pos="100000">
              <a:srgbClr val="5FCBEF">
                <a:lumMod val="30000"/>
                <a:lumOff val="70000"/>
              </a:srgb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210"/>
      <c:rAngAx val="1"/>
    </c:view3D>
    <c:floor>
      <c:thickness val="0"/>
    </c:floor>
    <c:sideWall>
      <c:thickness val="0"/>
      <c:spPr>
        <a:gradFill>
          <a:gsLst>
            <a:gs pos="0">
              <a:srgbClr val="5FCBEF">
                <a:lumMod val="5000"/>
                <a:lumOff val="95000"/>
              </a:srgbClr>
            </a:gs>
            <a:gs pos="74000">
              <a:srgbClr val="5FCBEF">
                <a:lumMod val="45000"/>
                <a:lumOff val="55000"/>
              </a:srgbClr>
            </a:gs>
            <a:gs pos="83000">
              <a:srgbClr val="5FCBEF">
                <a:lumMod val="45000"/>
                <a:lumOff val="55000"/>
              </a:srgbClr>
            </a:gs>
            <a:gs pos="100000">
              <a:srgbClr val="5FCBEF">
                <a:lumMod val="30000"/>
                <a:lumOff val="70000"/>
              </a:srgbClr>
            </a:gs>
          </a:gsLst>
          <a:lin ang="5400000" scaled="1"/>
        </a:gradFill>
      </c:spPr>
    </c:sideWall>
    <c:backWall>
      <c:thickness val="0"/>
      <c:spPr>
        <a:gradFill>
          <a:gsLst>
            <a:gs pos="0">
              <a:srgbClr val="5FCBEF">
                <a:lumMod val="5000"/>
                <a:lumOff val="95000"/>
              </a:srgbClr>
            </a:gs>
            <a:gs pos="74000">
              <a:srgbClr val="5FCBEF">
                <a:lumMod val="45000"/>
                <a:lumOff val="55000"/>
              </a:srgbClr>
            </a:gs>
            <a:gs pos="83000">
              <a:srgbClr val="5FCBEF">
                <a:lumMod val="45000"/>
                <a:lumOff val="55000"/>
              </a:srgbClr>
            </a:gs>
            <a:gs pos="100000">
              <a:srgbClr val="5FCBEF">
                <a:lumMod val="30000"/>
                <a:lumOff val="70000"/>
              </a:srgbClr>
            </a:gs>
          </a:gsLst>
          <a:lin ang="5400000" scaled="1"/>
        </a:gradFill>
      </c:spPr>
    </c:backWall>
    <c:plotArea>
      <c:layout>
        <c:manualLayout>
          <c:layoutTarget val="inner"/>
          <c:xMode val="edge"/>
          <c:yMode val="edge"/>
          <c:x val="0"/>
          <c:y val="0"/>
          <c:w val="0.99096779650745881"/>
          <c:h val="0.6348967197715838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Agendamento para grupos</c:v>
                </c:pt>
                <c:pt idx="1">
                  <c:v>Agendamento para o NASF</c:v>
                </c:pt>
                <c:pt idx="2">
                  <c:v>Agend. para outros profissionais</c:v>
                </c:pt>
                <c:pt idx="3">
                  <c:v>Alta do Episódio</c:v>
                </c:pt>
                <c:pt idx="4">
                  <c:v>Retorno para consulta agendada</c:v>
                </c:pt>
                <c:pt idx="5">
                  <c:v>Retorno para cuidado continuado</c:v>
                </c:pt>
                <c:pt idx="6">
                  <c:v>Tratamento concluído</c:v>
                </c:pt>
              </c:strCache>
            </c:strRef>
          </c:cat>
          <c:val>
            <c:numRef>
              <c:f>Plan1!$B$2:$B$8</c:f>
              <c:numCache>
                <c:formatCode>#,##0</c:formatCode>
                <c:ptCount val="7"/>
                <c:pt idx="0">
                  <c:v>16</c:v>
                </c:pt>
                <c:pt idx="1">
                  <c:v>753</c:v>
                </c:pt>
                <c:pt idx="2">
                  <c:v>144</c:v>
                </c:pt>
                <c:pt idx="3">
                  <c:v>720</c:v>
                </c:pt>
                <c:pt idx="4">
                  <c:v>3710</c:v>
                </c:pt>
                <c:pt idx="5">
                  <c:v>5095</c:v>
                </c:pt>
                <c:pt idx="6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46-47B9-A1D5-F59494A81F7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Agendamento para grupos</c:v>
                </c:pt>
                <c:pt idx="1">
                  <c:v>Agendamento para o NASF</c:v>
                </c:pt>
                <c:pt idx="2">
                  <c:v>Agend. para outros profissionais</c:v>
                </c:pt>
                <c:pt idx="3">
                  <c:v>Alta do Episódio</c:v>
                </c:pt>
                <c:pt idx="4">
                  <c:v>Retorno para consulta agendada</c:v>
                </c:pt>
                <c:pt idx="5">
                  <c:v>Retorno para cuidado continuado</c:v>
                </c:pt>
                <c:pt idx="6">
                  <c:v>Tratamento concluído</c:v>
                </c:pt>
              </c:strCache>
            </c:strRef>
          </c:cat>
          <c:val>
            <c:numRef>
              <c:f>Plan1!$C$2:$C$8</c:f>
              <c:numCache>
                <c:formatCode>#,##0</c:formatCode>
                <c:ptCount val="7"/>
                <c:pt idx="0">
                  <c:v>12</c:v>
                </c:pt>
                <c:pt idx="1">
                  <c:v>717</c:v>
                </c:pt>
                <c:pt idx="2">
                  <c:v>3</c:v>
                </c:pt>
                <c:pt idx="3">
                  <c:v>1978</c:v>
                </c:pt>
                <c:pt idx="4">
                  <c:v>3081</c:v>
                </c:pt>
                <c:pt idx="5">
                  <c:v>4279</c:v>
                </c:pt>
                <c:pt idx="6">
                  <c:v>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F46-47B9-A1D5-F59494A81F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2"/>
        <c:shape val="cylinder"/>
        <c:axId val="259674880"/>
        <c:axId val="259676416"/>
        <c:axId val="0"/>
      </c:bar3DChart>
      <c:catAx>
        <c:axId val="259674880"/>
        <c:scaling>
          <c:orientation val="minMax"/>
        </c:scaling>
        <c:delete val="0"/>
        <c:axPos val="b"/>
        <c:numFmt formatCode="General" sourceLinked="0"/>
        <c:majorTickMark val="out"/>
        <c:minorTickMark val="cross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59676416"/>
        <c:crosses val="autoZero"/>
        <c:auto val="1"/>
        <c:lblAlgn val="ctr"/>
        <c:lblOffset val="100"/>
        <c:noMultiLvlLbl val="1"/>
      </c:catAx>
      <c:valAx>
        <c:axId val="259676416"/>
        <c:scaling>
          <c:orientation val="minMax"/>
        </c:scaling>
        <c:delete val="1"/>
        <c:axPos val="l"/>
        <c:majorGridlines/>
        <c:numFmt formatCode="#,##0" sourceLinked="1"/>
        <c:majorTickMark val="cross"/>
        <c:minorTickMark val="cross"/>
        <c:tickLblPos val="nextTo"/>
        <c:crossAx val="25967488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r"/>
      <c:layout>
        <c:manualLayout>
          <c:xMode val="edge"/>
          <c:yMode val="edge"/>
          <c:x val="0.83216542874506616"/>
          <c:y val="0.77725640223788572"/>
          <c:w val="0.13316867622556916"/>
          <c:h val="0.1662870792134207"/>
        </c:manualLayout>
      </c:layout>
      <c:overlay val="1"/>
      <c:txPr>
        <a:bodyPr/>
        <a:lstStyle/>
        <a:p>
          <a:pPr>
            <a:defRPr sz="2800"/>
          </a:pPr>
          <a:endParaRPr lang="pt-BR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2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406353893263341"/>
          <c:y val="3.3893479258972049E-2"/>
          <c:w val="0.59689479440069992"/>
          <c:h val="0.5836320363667630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Conduta/desfecho (usuário ret. ao serviço ou não)</c:v>
                </c:pt>
                <c:pt idx="1">
                  <c:v>Desfecho da visita domiciliar - ACS (orient. e agend.)</c:v>
                </c:pt>
                <c:pt idx="2">
                  <c:v>Encaminhamentos</c:v>
                </c:pt>
                <c:pt idx="3">
                  <c:v>Encaminhamentos para serviços especializados</c:v>
                </c:pt>
              </c:strCache>
            </c:strRef>
          </c:cat>
          <c:val>
            <c:numRef>
              <c:f>Plan1!$B$2:$B$5</c:f>
              <c:numCache>
                <c:formatCode>#,##0</c:formatCode>
                <c:ptCount val="4"/>
                <c:pt idx="0">
                  <c:v>10604</c:v>
                </c:pt>
                <c:pt idx="1">
                  <c:v>15678</c:v>
                </c:pt>
                <c:pt idx="2">
                  <c:v>519</c:v>
                </c:pt>
                <c:pt idx="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D-4825-B35D-244E0632B08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Conduta/desfecho (usuário ret. ao serviço ou não)</c:v>
                </c:pt>
                <c:pt idx="1">
                  <c:v>Desfecho da visita domiciliar - ACS (orient. e agend.)</c:v>
                </c:pt>
                <c:pt idx="2">
                  <c:v>Encaminhamentos</c:v>
                </c:pt>
                <c:pt idx="3">
                  <c:v>Encaminhamentos para serviços especializados</c:v>
                </c:pt>
              </c:strCache>
            </c:strRef>
          </c:cat>
          <c:val>
            <c:numRef>
              <c:f>Plan1!$C$2:$C$5</c:f>
              <c:numCache>
                <c:formatCode>#,##0</c:formatCode>
                <c:ptCount val="4"/>
                <c:pt idx="0">
                  <c:v>10595</c:v>
                </c:pt>
                <c:pt idx="1">
                  <c:v>17682</c:v>
                </c:pt>
                <c:pt idx="2">
                  <c:v>696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8D-4825-B35D-244E0632B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9478272"/>
        <c:axId val="259479808"/>
        <c:axId val="258865344"/>
      </c:bar3DChart>
      <c:catAx>
        <c:axId val="25947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1680000" vert="horz"/>
          <a:lstStyle/>
          <a:p>
            <a:pPr>
              <a:defRPr sz="1400"/>
            </a:pPr>
            <a:endParaRPr lang="pt-BR"/>
          </a:p>
        </c:txPr>
        <c:crossAx val="259479808"/>
        <c:crosses val="autoZero"/>
        <c:auto val="1"/>
        <c:lblAlgn val="ctr"/>
        <c:lblOffset val="100"/>
        <c:noMultiLvlLbl val="0"/>
      </c:catAx>
      <c:valAx>
        <c:axId val="25947980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259478272"/>
        <c:crosses val="autoZero"/>
        <c:crossBetween val="between"/>
      </c:valAx>
      <c:serAx>
        <c:axId val="2588653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259479808"/>
        <c:crosses val="autoZero"/>
      </c:serAx>
      <c:spPr>
        <a:blipFill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egendEntry>
        <c:idx val="0"/>
        <c:txPr>
          <a:bodyPr rot="0" vert="horz"/>
          <a:lstStyle/>
          <a:p>
            <a:pPr>
              <a:defRPr sz="2400"/>
            </a:pPr>
            <a:endParaRPr lang="pt-BR"/>
          </a:p>
        </c:txPr>
      </c:legendEntry>
      <c:legendEntry>
        <c:idx val="1"/>
        <c:txPr>
          <a:bodyPr rot="0" vert="horz"/>
          <a:lstStyle/>
          <a:p>
            <a:pPr>
              <a:defRPr sz="2400"/>
            </a:pPr>
            <a:endParaRPr lang="pt-BR"/>
          </a:p>
        </c:txPr>
      </c:legendEntry>
      <c:layout>
        <c:manualLayout>
          <c:xMode val="edge"/>
          <c:yMode val="edge"/>
          <c:x val="0.67393339895013127"/>
          <c:y val="0.88937550597270876"/>
          <c:w val="0.32606660104986879"/>
          <c:h val="5.4993859377306789E-2"/>
        </c:manualLayout>
      </c:layout>
      <c:overlay val="0"/>
      <c:txPr>
        <a:bodyPr rot="0" vert="horz"/>
        <a:lstStyle/>
        <a:p>
          <a:pPr>
            <a:defRPr sz="2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 err="1"/>
              <a:t>Visitas</a:t>
            </a:r>
            <a:r>
              <a:rPr lang="en-US" sz="2800" dirty="0"/>
              <a:t> </a:t>
            </a:r>
          </a:p>
          <a:p>
            <a:pPr>
              <a:defRPr sz="2800"/>
            </a:pPr>
            <a:r>
              <a:rPr lang="en-US" sz="2800" dirty="0" err="1"/>
              <a:t>realizadas</a:t>
            </a:r>
            <a:endParaRPr lang="en-US" sz="2800" dirty="0"/>
          </a:p>
        </c:rich>
      </c:tx>
      <c:layout>
        <c:manualLayout>
          <c:xMode val="edge"/>
          <c:yMode val="edge"/>
          <c:x val="9.0466006290503345E-3"/>
          <c:y val="1.6494934626374576E-2"/>
        </c:manualLayout>
      </c:layout>
      <c:overlay val="1"/>
    </c:title>
    <c:autoTitleDeleted val="0"/>
    <c:view3D>
      <c:rotX val="4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Visitas realizadas</c:v>
                </c:pt>
              </c:strCache>
            </c:strRef>
          </c:tx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9E0-4BD6-B38F-480AE8C0085C}"/>
              </c:ext>
            </c:extLst>
          </c:dPt>
          <c:dLbls>
            <c:dLbl>
              <c:idx val="0"/>
              <c:layout>
                <c:manualLayout>
                  <c:x val="-0.27951474905360285"/>
                  <c:y val="-0.1906468092475538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2017</a:t>
                    </a:r>
                  </a:p>
                  <a:p>
                    <a:endParaRPr lang="en-US" dirty="0"/>
                  </a:p>
                  <a:p>
                    <a:r>
                      <a:rPr lang="en-US" dirty="0"/>
                      <a:t>15.677 47%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E0-4BD6-B38F-480AE8C008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800"/>
                      <a:t>2018</a:t>
                    </a:r>
                  </a:p>
                  <a:p>
                    <a:r>
                      <a:rPr lang="en-US" sz="2800"/>
                      <a:t> </a:t>
                    </a:r>
                  </a:p>
                  <a:p>
                    <a:r>
                      <a:rPr lang="en-US" sz="2800"/>
                      <a:t>17.633</a:t>
                    </a:r>
                  </a:p>
                  <a:p>
                    <a:r>
                      <a:rPr lang="en-US" sz="2800"/>
                      <a:t>53%</a:t>
                    </a:r>
                    <a:endParaRPr lang="en-US"/>
                  </a:p>
                </c:rich>
              </c:tx>
              <c:dLblPos val="ctr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E0-4BD6-B38F-480AE8C00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dLblPos val="ctr"/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Plan1!$B$2:$B$3</c:f>
              <c:numCache>
                <c:formatCode>#,##0</c:formatCode>
                <c:ptCount val="2"/>
                <c:pt idx="0">
                  <c:v>15677</c:v>
                </c:pt>
                <c:pt idx="1">
                  <c:v>17633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E0-4BD6-B38F-480AE8C00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295552"/>
        <c:axId val="259007232"/>
      </c:barChart>
      <c:catAx>
        <c:axId val="246295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9007232"/>
        <c:crosses val="autoZero"/>
        <c:auto val="1"/>
        <c:lblAlgn val="ctr"/>
        <c:lblOffset val="100"/>
        <c:noMultiLvlLbl val="0"/>
      </c:catAx>
      <c:valAx>
        <c:axId val="25900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29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47752256055055"/>
          <c:y val="6.8892985499403878E-3"/>
          <c:w val="0.85152247743944942"/>
          <c:h val="0.87442870337375644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013632"/>
        <c:axId val="259019520"/>
      </c:barChart>
      <c:catAx>
        <c:axId val="25901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019520"/>
        <c:crosses val="autoZero"/>
        <c:auto val="1"/>
        <c:lblAlgn val="ctr"/>
        <c:lblOffset val="100"/>
        <c:noMultiLvlLbl val="0"/>
      </c:catAx>
      <c:valAx>
        <c:axId val="259019520"/>
        <c:scaling>
          <c:orientation val="minMax"/>
        </c:scaling>
        <c:delete val="1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9013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pattFill prst="ltUpDiag">
          <a:fgClr>
            <a:schemeClr val="accent1"/>
          </a:fgClr>
          <a:bgClr>
            <a:schemeClr val="bg1"/>
          </a:bgClr>
        </a:pattFill>
        <a:ln>
          <a:solidFill>
            <a:schemeClr val="tx1">
              <a:lumMod val="15000"/>
              <a:lumOff val="85000"/>
            </a:schemeClr>
          </a:solidFill>
        </a:ln>
        <a:effectLst/>
        <a:scene3d>
          <a:camera prst="orthographicFront"/>
          <a:lightRig rig="threePt" dir="t">
            <a:rot lat="0" lon="0" rev="2400000"/>
          </a:lightRig>
        </a:scene3d>
        <a:sp3d>
          <a:bevelT/>
          <a:bevelB w="31750"/>
        </a:sp3d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Exames Laboratoriais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Solicitado</c:v>
                </c:pt>
                <c:pt idx="1">
                  <c:v>Avaliado</c:v>
                </c:pt>
              </c:strCache>
            </c:strRef>
          </c:cat>
          <c:val>
            <c:numRef>
              <c:f>Plan1!$B$2:$B$3</c:f>
              <c:numCache>
                <c:formatCode>#,##0</c:formatCode>
                <c:ptCount val="2"/>
                <c:pt idx="0">
                  <c:v>621</c:v>
                </c:pt>
                <c:pt idx="1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6-4212-B3A8-A9C523B8338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Solicitado</c:v>
                </c:pt>
                <c:pt idx="1">
                  <c:v>Avaliado</c:v>
                </c:pt>
              </c:strCache>
            </c:strRef>
          </c:cat>
          <c:val>
            <c:numRef>
              <c:f>Plan1!$C$2:$C$3</c:f>
              <c:numCache>
                <c:formatCode>#,##0</c:formatCode>
                <c:ptCount val="2"/>
                <c:pt idx="0">
                  <c:v>2364</c:v>
                </c:pt>
                <c:pt idx="1">
                  <c:v>1497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F6-4212-B3A8-A9C523B83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13344"/>
        <c:axId val="259114880"/>
      </c:barChart>
      <c:catAx>
        <c:axId val="25911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114880"/>
        <c:crosses val="autoZero"/>
        <c:auto val="1"/>
        <c:lblAlgn val="ctr"/>
        <c:lblOffset val="100"/>
        <c:noMultiLvlLbl val="0"/>
      </c:catAx>
      <c:valAx>
        <c:axId val="2591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11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Exames de</a:t>
            </a:r>
            <a:r>
              <a:rPr lang="pt-BR" baseline="0" dirty="0"/>
              <a:t> Imagens e Outros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8775706959076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BE-42AE-B18B-DE1D12B5F471}"/>
                </c:ext>
              </c:extLst>
            </c:dLbl>
            <c:dLbl>
              <c:idx val="1"/>
              <c:layout>
                <c:manualLayout>
                  <c:x val="0"/>
                  <c:y val="-2.672029931914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BE-42AE-B18B-DE1D12B5F4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Solicitado</c:v>
                </c:pt>
                <c:pt idx="1">
                  <c:v>Avaliado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16-4F9D-8FCC-9168053D0DE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Solicitado</c:v>
                </c:pt>
                <c:pt idx="1">
                  <c:v>Avaliado</c:v>
                </c:pt>
              </c:strCache>
            </c:strRef>
          </c:cat>
          <c:val>
            <c:numRef>
              <c:f>Plan1!$C$2:$C$3</c:f>
              <c:numCache>
                <c:formatCode>#,##0</c:formatCode>
                <c:ptCount val="2"/>
                <c:pt idx="0">
                  <c:v>2046</c:v>
                </c:pt>
                <c:pt idx="1">
                  <c:v>1308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16-4F9D-8FCC-9168053D0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8720128"/>
        <c:axId val="258721664"/>
      </c:barChart>
      <c:catAx>
        <c:axId val="25872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8721664"/>
        <c:crosses val="autoZero"/>
        <c:auto val="1"/>
        <c:lblAlgn val="ctr"/>
        <c:lblOffset val="100"/>
        <c:noMultiLvlLbl val="0"/>
      </c:catAx>
      <c:valAx>
        <c:axId val="25872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872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098643919510059E-2"/>
          <c:y val="2.4738553880513686E-2"/>
          <c:w val="0.90790135608048994"/>
          <c:h val="0.95673618090452262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5FCBEF"/>
            </a:solidFill>
            <a:ln>
              <a:noFill/>
            </a:ln>
            <a:effectLst/>
            <a:sp3d/>
          </c:spPr>
          <c:invertIfNegative val="1"/>
          <c:dLbls>
            <c:dLbl>
              <c:idx val="0"/>
              <c:layout>
                <c:manualLayout>
                  <c:x val="2.5098814229248961E-2"/>
                  <c:y val="0.239461279461279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2017  1.767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DE-4B05-9FD3-398F4C5407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</c:f>
              <c:numCache>
                <c:formatCode>#,##0;[Red]#,##0</c:formatCode>
                <c:ptCount val="1"/>
              </c:numCache>
            </c:numRef>
          </c:cat>
          <c:val>
            <c:numRef>
              <c:f>Plan1!$B$2</c:f>
              <c:numCache>
                <c:formatCode>#,##0;[Red]#,##0</c:formatCode>
                <c:ptCount val="1"/>
                <c:pt idx="0">
                  <c:v>1767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2-2F53-4F14-A945-E3D9AB128EF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2E83C3"/>
            </a:solidFill>
            <a:ln>
              <a:noFill/>
            </a:ln>
            <a:effectLst/>
            <a:sp3d/>
          </c:spPr>
          <c:invertIfNegative val="1"/>
          <c:dLbls>
            <c:dLbl>
              <c:idx val="0"/>
              <c:layout>
                <c:manualLayout>
                  <c:x val="4.4620114185331579E-2"/>
                  <c:y val="0.2266329966329966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2018</a:t>
                    </a:r>
                    <a:r>
                      <a:rPr lang="en-US" dirty="0"/>
                      <a:t> 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1.725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DE-4B05-9FD3-398F4C5407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</c:f>
              <c:numCache>
                <c:formatCode>#,##0;[Red]#,##0</c:formatCode>
                <c:ptCount val="1"/>
              </c:numCache>
            </c:numRef>
          </c:cat>
          <c:val>
            <c:numRef>
              <c:f>Plan1!$C$2</c:f>
              <c:numCache>
                <c:formatCode>#,##0;[Red]#,##0</c:formatCode>
                <c:ptCount val="1"/>
                <c:pt idx="0">
                  <c:v>1725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4-2F53-4F14-A945-E3D9AB128E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6141312"/>
        <c:axId val="246142848"/>
        <c:axId val="0"/>
      </c:bar3DChart>
      <c:dateAx>
        <c:axId val="246141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142848"/>
        <c:crosses val="autoZero"/>
        <c:auto val="0"/>
        <c:lblOffset val="100"/>
        <c:baseTimeUnit val="days"/>
      </c:dateAx>
      <c:valAx>
        <c:axId val="2461428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14131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gradFill>
      <a:gsLst>
        <a:gs pos="0">
          <a:schemeClr val="accent4">
            <a:tint val="65000"/>
            <a:lumMod val="110000"/>
          </a:schemeClr>
        </a:gs>
        <a:gs pos="88000">
          <a:schemeClr val="accent4">
            <a:tint val="90000"/>
          </a:schemeClr>
        </a:gs>
      </a:gsLst>
      <a:lin ang="5400000" scaled="0"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0111993729091833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53740157480313E-2"/>
                  <c:y val="9.9942598970484756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/>
                      <a:t>2017 - 4.272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DB-42C7-9AAC-F2888BBB60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TOTAIS DE ATENDIMENTO</c:v>
                </c:pt>
              </c:strCache>
            </c:strRef>
          </c:cat>
          <c:val>
            <c:numRef>
              <c:f>Plan1!$B$2</c:f>
              <c:numCache>
                <c:formatCode>#,##0;[Red]#,##0</c:formatCode>
                <c:ptCount val="1"/>
                <c:pt idx="0">
                  <c:v>4272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E-4A31-8FC0-0472EEE90D5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3.766535433070866E-2"/>
                  <c:y val="9.60232813637990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/>
                      <a:t>2018 - 4.220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DB-42C7-9AAC-F2888BBB60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TOTAIS DE ATENDIMENTO</c:v>
                </c:pt>
              </c:strCache>
            </c:strRef>
          </c:cat>
          <c:val>
            <c:numRef>
              <c:f>Plan1!$C$2</c:f>
              <c:numCache>
                <c:formatCode>#,##0;[Red]#,##0</c:formatCode>
                <c:ptCount val="1"/>
                <c:pt idx="0">
                  <c:v>4220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5E-4A31-8FC0-0472EEE90D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483"/>
        <c:shape val="cylinder"/>
        <c:axId val="262085632"/>
        <c:axId val="262087424"/>
        <c:axId val="0"/>
      </c:bar3DChart>
      <c:catAx>
        <c:axId val="26208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pt-BR"/>
          </a:p>
        </c:txPr>
        <c:crossAx val="262087424"/>
        <c:crosses val="autoZero"/>
        <c:auto val="1"/>
        <c:lblAlgn val="ctr"/>
        <c:lblOffset val="50"/>
        <c:tickLblSkip val="1"/>
        <c:noMultiLvlLbl val="1"/>
      </c:catAx>
      <c:valAx>
        <c:axId val="262087424"/>
        <c:scaling>
          <c:orientation val="minMax"/>
          <c:max val="4500"/>
          <c:min val="4000"/>
        </c:scaling>
        <c:delete val="1"/>
        <c:axPos val="l"/>
        <c:majorGridlines/>
        <c:numFmt formatCode="#,##0;[Red]#,##0" sourceLinked="1"/>
        <c:majorTickMark val="out"/>
        <c:minorTickMark val="none"/>
        <c:tickLblPos val="nextTo"/>
        <c:crossAx val="26208563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pattFill prst="pct90">
          <a:fgClr>
            <a:srgbClr val="FFFFC5"/>
          </a:fgClr>
          <a:bgClr>
            <a:schemeClr val="bg1"/>
          </a:bgClr>
        </a:pattFill>
        <a:ln>
          <a:noFill/>
        </a:ln>
        <a:effectLst/>
        <a:sp3d/>
      </c:spPr>
    </c:floor>
    <c:sideWall>
      <c:thickness val="0"/>
      <c:spPr>
        <a:solidFill>
          <a:srgbClr val="FFFFC5"/>
        </a:solidFill>
        <a:ln>
          <a:noFill/>
        </a:ln>
        <a:effectLst/>
        <a:sp3d/>
      </c:spPr>
    </c:sideWall>
    <c:backWall>
      <c:thickness val="0"/>
      <c:spPr>
        <a:solidFill>
          <a:srgbClr val="FFFFC5"/>
        </a:solidFill>
        <a:ln>
          <a:solidFill>
            <a:schemeClr val="accent1">
              <a:lumMod val="20000"/>
              <a:lumOff val="80000"/>
            </a:schemeClr>
          </a:solidFill>
        </a:ln>
        <a:effectLst/>
        <a:sp3d>
          <a:contourClr>
            <a:schemeClr val="accent1">
              <a:lumMod val="20000"/>
              <a:lumOff val="8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9.2098643919510059E-2"/>
          <c:y val="2.2965801228364044E-2"/>
          <c:w val="0.90790135608048994"/>
          <c:h val="0.95673618090452262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2638888888888835E-2"/>
                  <c:y val="0.41375367101770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/>
                      <a:t>2017 1.696</a:t>
                    </a:r>
                  </a:p>
                </c:rich>
              </c:tx>
              <c:numFmt formatCode="#,##0;[Red]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611111111111111"/>
                      <c:h val="0.1981325166858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E89-4EFB-A3E1-6DBADD01EC95}"/>
                </c:ext>
              </c:extLst>
            </c:dLbl>
            <c:dLbl>
              <c:idx val="2"/>
              <c:layout>
                <c:manualLayout>
                  <c:x val="2.2486592148106915E-2"/>
                  <c:y val="-4.6719482980864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53-4F14-A945-E3D9AB128EF6}"/>
                </c:ext>
              </c:extLst>
            </c:dLbl>
            <c:dLbl>
              <c:idx val="3"/>
              <c:layout>
                <c:manualLayout>
                  <c:x val="2.2486592148106863E-2"/>
                  <c:y val="-9.3438965961729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53-4F14-A945-E3D9AB128EF6}"/>
                </c:ext>
              </c:extLst>
            </c:dLbl>
            <c:numFmt formatCode="#,##0;[Red]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Plan1!$A$2</c:f>
              <c:numCache>
                <c:formatCode>#,##0;[Red]#,##0</c:formatCode>
                <c:ptCount val="1"/>
              </c:numCache>
            </c:numRef>
          </c:cat>
          <c:val>
            <c:numRef>
              <c:f>Plan1!$B$2</c:f>
              <c:numCache>
                <c:formatCode>#,##0;[Red]#,##0</c:formatCode>
                <c:ptCount val="1"/>
                <c:pt idx="0">
                  <c:v>1696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02-2F53-4F14-A945-E3D9AB128EF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DE89-4EFB-A3E1-6DBADD01EC95}"/>
              </c:ext>
            </c:extLst>
          </c:dPt>
          <c:dLbls>
            <c:dLbl>
              <c:idx val="0"/>
              <c:layout>
                <c:manualLayout>
                  <c:x val="5.2777777777777785E-2"/>
                  <c:y val="0.621696839767634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A65452-49B2-4E84-870A-605C625BDF65}" type="SERIESNAME">
                      <a:rPr lang="en-US" sz="2800" smtClean="0">
                        <a:solidFill>
                          <a:schemeClr val="bg1"/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[NOME DA SÉRIE]</a:t>
                    </a:fld>
                    <a:r>
                      <a:rPr lang="en-US" sz="2800" dirty="0">
                        <a:solidFill>
                          <a:schemeClr val="bg1"/>
                        </a:solidFill>
                      </a:rPr>
                      <a:t>                     </a:t>
                    </a:r>
                    <a:r>
                      <a:rPr lang="en-US" sz="280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FB98225F-DB73-4450-AF2B-66AD13A29CE7}" type="VALUE">
                      <a:rPr lang="en-US" sz="2800" baseline="0" dirty="0">
                        <a:solidFill>
                          <a:schemeClr val="bg1"/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28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27777777777779"/>
                      <c:h val="0.227991022967875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E89-4EFB-A3E1-6DBADD01EC95}"/>
                </c:ext>
              </c:extLst>
            </c:dLbl>
            <c:dLbl>
              <c:idx val="2"/>
              <c:layout>
                <c:manualLayout>
                  <c:x val="8.4324720555401644E-3"/>
                  <c:y val="-2.803168978851883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3-4F14-A945-E3D9AB128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</c:f>
              <c:numCache>
                <c:formatCode>#,##0;[Red]#,##0</c:formatCode>
                <c:ptCount val="1"/>
              </c:numCache>
            </c:numRef>
          </c:cat>
          <c:val>
            <c:numRef>
              <c:f>Plan1!$C$2</c:f>
              <c:numCache>
                <c:formatCode>#,##0;[Red]#,##0</c:formatCode>
                <c:ptCount val="1"/>
                <c:pt idx="0">
                  <c:v>2546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04-2F53-4F14-A945-E3D9AB128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shape val="cylinder"/>
        <c:axId val="246087680"/>
        <c:axId val="246089216"/>
        <c:axId val="0"/>
      </c:bar3DChart>
      <c:dateAx>
        <c:axId val="246087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089216"/>
        <c:crosses val="autoZero"/>
        <c:auto val="0"/>
        <c:lblOffset val="100"/>
        <c:baseTimeUnit val="days"/>
      </c:dateAx>
      <c:valAx>
        <c:axId val="24608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08768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917002214969101E-2"/>
          <c:y val="2.6796808901575035E-2"/>
          <c:w val="0.94108299778503091"/>
          <c:h val="0.468258577329791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2017</c:v>
                </c:pt>
              </c:strCache>
            </c:strRef>
          </c:tx>
          <c:spPr>
            <a:pattFill prst="lgCheck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Mamografia</c:v>
                </c:pt>
                <c:pt idx="1">
                  <c:v>Rastreamento realizadas na faixa de 50 à 69 anos</c:v>
                </c:pt>
                <c:pt idx="2">
                  <c:v>Citopatológicos (25 à 64) anos</c:v>
                </c:pt>
                <c:pt idx="3">
                  <c:v>Total de citopatológicos 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82</c:v>
                </c:pt>
                <c:pt idx="1">
                  <c:v>52</c:v>
                </c:pt>
                <c:pt idx="2">
                  <c:v>209</c:v>
                </c:pt>
                <c:pt idx="3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1-4D35-9DB8-4BEE84F1F60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2018</c:v>
                </c:pt>
              </c:strCache>
            </c:strRef>
          </c:tx>
          <c:spPr>
            <a:pattFill prst="lgCheck">
              <a:fgClr>
                <a:srgbClr val="002060"/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dLbl>
              <c:idx val="0"/>
              <c:layout>
                <c:manualLayout>
                  <c:x val="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F2-46AE-8EEB-E0BA10DEBE17}"/>
                </c:ext>
              </c:extLst>
            </c:dLbl>
            <c:dLbl>
              <c:idx val="1"/>
              <c:layout>
                <c:manualLayout>
                  <c:x val="1.1111111111111112E-2"/>
                  <c:y val="-2.2328343388120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F2-46AE-8EEB-E0BA10DEBE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Mamografia</c:v>
                </c:pt>
                <c:pt idx="1">
                  <c:v>Rastreamento realizadas na faixa de 50 à 69 anos</c:v>
                </c:pt>
                <c:pt idx="2">
                  <c:v>Citopatológicos (25 à 64) anos</c:v>
                </c:pt>
                <c:pt idx="3">
                  <c:v>Total de citopatológicos 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47</c:v>
                </c:pt>
                <c:pt idx="1">
                  <c:v>23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8-43C4-BE78-32B74D9BF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cylinder"/>
        <c:axId val="211769984"/>
        <c:axId val="211775872"/>
        <c:axId val="0"/>
      </c:bar3DChart>
      <c:catAx>
        <c:axId val="21176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  <a:alpha val="96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775872"/>
        <c:crosses val="autoZero"/>
        <c:auto val="0"/>
        <c:lblAlgn val="ctr"/>
        <c:lblOffset val="100"/>
        <c:tickMarkSkip val="2"/>
        <c:noMultiLvlLbl val="0"/>
      </c:catAx>
      <c:valAx>
        <c:axId val="211775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769984"/>
        <c:crosses val="autoZero"/>
        <c:crossBetween val="between"/>
      </c:valAx>
      <c:spPr>
        <a:pattFill prst="pct40">
          <a:fgClr>
            <a:schemeClr val="accent1"/>
          </a:fgClr>
          <a:bgClr>
            <a:schemeClr val="bg1"/>
          </a:bgClr>
        </a:patt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370406824146979E-2"/>
          <c:y val="2.3333135121470099E-2"/>
          <c:w val="0.96519510061242342"/>
          <c:h val="0.87006732610879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Total de gestantes cadastradas</c:v>
                </c:pt>
                <c:pt idx="1">
                  <c:v>Acompanhadas até 12ª semana de gestação</c:v>
                </c:pt>
                <c:pt idx="2">
                  <c:v>Acompanhadas até 40ª semana de gestação</c:v>
                </c:pt>
                <c:pt idx="3">
                  <c:v>De 15 a 19 anos</c:v>
                </c:pt>
                <c:pt idx="4">
                  <c:v>De 20 a 34 anos</c:v>
                </c:pt>
                <c:pt idx="5">
                  <c:v>Acima de 34 anos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61</c:v>
                </c:pt>
                <c:pt idx="1">
                  <c:v>51</c:v>
                </c:pt>
                <c:pt idx="2">
                  <c:v>0</c:v>
                </c:pt>
                <c:pt idx="3">
                  <c:v>16</c:v>
                </c:pt>
                <c:pt idx="4">
                  <c:v>36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1-4D35-9DB8-4BEE84F1F60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Total de gestantes cadastradas</c:v>
                </c:pt>
                <c:pt idx="1">
                  <c:v>Acompanhadas até 12ª semana de gestação</c:v>
                </c:pt>
                <c:pt idx="2">
                  <c:v>Acompanhadas até 40ª semana de gestação</c:v>
                </c:pt>
                <c:pt idx="3">
                  <c:v>De 15 a 19 anos</c:v>
                </c:pt>
                <c:pt idx="4">
                  <c:v>De 20 a 34 anos</c:v>
                </c:pt>
                <c:pt idx="5">
                  <c:v>Acima de 34 anos</c:v>
                </c:pt>
              </c:strCache>
            </c:str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18</c:v>
                </c:pt>
                <c:pt idx="1">
                  <c:v>8</c:v>
                </c:pt>
                <c:pt idx="2">
                  <c:v>18</c:v>
                </c:pt>
                <c:pt idx="3">
                  <c:v>3</c:v>
                </c:pt>
                <c:pt idx="4">
                  <c:v>13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8-43C4-BE78-32B74D9BF5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11769984"/>
        <c:axId val="211775872"/>
        <c:axId val="0"/>
      </c:bar3DChart>
      <c:catAx>
        <c:axId val="21176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775872"/>
        <c:crosses val="autoZero"/>
        <c:auto val="1"/>
        <c:lblAlgn val="ctr"/>
        <c:lblOffset val="100"/>
        <c:noMultiLvlLbl val="0"/>
      </c:catAx>
      <c:valAx>
        <c:axId val="21177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76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37342749343832021"/>
          <c:y val="2.8605175503978561E-3"/>
          <c:w val="0.22675601487314087"/>
          <c:h val="8.1753937031412552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60"/>
      <c:rotY val="0"/>
      <c:depthPercent val="170"/>
      <c:rAngAx val="0"/>
      <c:perspective val="60"/>
    </c:view3D>
    <c:floor>
      <c:thickness val="0"/>
      <c:sp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scene3d>
          <a:camera prst="orthographicFront"/>
          <a:lightRig rig="threePt" dir="t"/>
        </a:scene3d>
        <a:sp3d>
          <a:bevelT w="19050"/>
          <a:contourClr>
            <a:srgbClr val="000000"/>
          </a:contourClr>
        </a:sp3d>
      </c:spPr>
    </c:floor>
    <c:sideWall>
      <c:thickness val="0"/>
      <c:spPr>
        <a:solidFill>
          <a:schemeClr val="accent3">
            <a:lumMod val="20000"/>
            <a:lumOff val="80000"/>
            <a:alpha val="6000"/>
          </a:schemeClr>
        </a:solidFill>
        <a:scene3d>
          <a:camera prst="orthographicFront"/>
          <a:lightRig rig="threePt" dir="t"/>
        </a:scene3d>
        <a:sp3d>
          <a:bevelT w="69850"/>
        </a:sp3d>
      </c:spPr>
    </c:sideWall>
    <c:backWall>
      <c:thickness val="0"/>
      <c:spPr>
        <a:solidFill>
          <a:schemeClr val="bg1">
            <a:lumMod val="95000"/>
          </a:schemeClr>
        </a:solidFill>
        <a:scene3d>
          <a:camera prst="orthographicFront"/>
          <a:lightRig rig="threePt" dir="t"/>
        </a:scene3d>
        <a:sp3d>
          <a:bevelT w="69850"/>
        </a:sp3d>
      </c:spPr>
    </c:backWall>
    <c:plotArea>
      <c:layout>
        <c:manualLayout>
          <c:layoutTarget val="inner"/>
          <c:xMode val="edge"/>
          <c:yMode val="edge"/>
          <c:x val="7.8675044091710816E-3"/>
          <c:y val="1.2578114800539962E-2"/>
          <c:w val="0.98424636243386243"/>
          <c:h val="0.55269280215161776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'Outros tipos de Atendimento'!$B$1</c:f>
              <c:strCache>
                <c:ptCount val="1"/>
                <c:pt idx="0">
                  <c:v>2017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14300" prst="artDeco"/>
            </a:sp3d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'Outros tipos de Atendimento'!$A$2:$A$12</c:f>
              <c:strCache>
                <c:ptCount val="11"/>
                <c:pt idx="0">
                  <c:v>Cadastro de estabelecimento</c:v>
                </c:pt>
                <c:pt idx="1">
                  <c:v>Exc. cad. de estab. com ativ. encerradas</c:v>
                </c:pt>
                <c:pt idx="2">
                  <c:v>Insp. estab. sujeitos a vig. sanitária</c:v>
                </c:pt>
                <c:pt idx="3">
                  <c:v>Investig. eventos adversos e/ou queixas técnicas</c:v>
                </c:pt>
                <c:pt idx="4">
                  <c:v>Atividade educativa para a população</c:v>
                </c:pt>
                <c:pt idx="5">
                  <c:v>Recebimento de denúncias/reclamações</c:v>
                </c:pt>
                <c:pt idx="6">
                  <c:v>Atendimento de denúncias/reclamações</c:v>
                </c:pt>
                <c:pt idx="7">
                  <c:v>Inspeção sanitária de hospitais</c:v>
                </c:pt>
                <c:pt idx="8">
                  <c:v>Cadastro de estab. de serviços de alimentação</c:v>
                </c:pt>
                <c:pt idx="9">
                  <c:v>Insp. sanit. de estab. de serviços de alimentação</c:v>
                </c:pt>
                <c:pt idx="10">
                  <c:v>Atividades educativas realizadas para população</c:v>
                </c:pt>
              </c:strCache>
            </c:strRef>
          </c:cat>
          <c:val>
            <c:numRef>
              <c:f>'Outros tipos de Atendimento'!$B$2:$B$12</c:f>
              <c:numCache>
                <c:formatCode>General</c:formatCode>
                <c:ptCount val="11"/>
                <c:pt idx="0">
                  <c:v>25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16</c:v>
                </c:pt>
                <c:pt idx="6">
                  <c:v>11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3-4D8E-9397-39BC7263B144}"/>
            </c:ext>
          </c:extLst>
        </c:ser>
        <c:ser>
          <c:idx val="1"/>
          <c:order val="1"/>
          <c:tx>
            <c:strRef>
              <c:f>'Outros tipos de Atendimento'!$C$1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89B0FF">
                <a:alpha val="89020"/>
              </a:srgbClr>
            </a:solidFill>
            <a:scene3d>
              <a:camera prst="orthographicFront"/>
              <a:lightRig rig="threePt" dir="t"/>
            </a:scene3d>
            <a:sp3d prstMaterial="metal">
              <a:bevelT w="114300" prst="artDeco"/>
            </a:sp3d>
          </c:spPr>
          <c:invertIfNegative val="1"/>
          <c:dLbls>
            <c:dLbl>
              <c:idx val="0"/>
              <c:layout>
                <c:manualLayout>
                  <c:x val="1.3999118165784832E-2"/>
                  <c:y val="-2.0419017533344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85-422E-93C5-38050E5BC015}"/>
                </c:ext>
              </c:extLst>
            </c:dLbl>
            <c:dLbl>
              <c:idx val="10"/>
              <c:layout>
                <c:manualLayout>
                  <c:x val="-1.1199294532627968E-2"/>
                  <c:y val="-1.2251410520006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85-422E-93C5-38050E5BC015}"/>
                </c:ext>
              </c:extLst>
            </c:dLbl>
            <c:dLbl>
              <c:idx val="11"/>
              <c:layout>
                <c:manualLayout>
                  <c:x val="1.4001322751322751E-3"/>
                  <c:y val="-1.4293312273340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A4-4660-B709-ACDFD87FA91C}"/>
                </c:ext>
              </c:extLst>
            </c:dLbl>
            <c:spPr>
              <a:noFill/>
              <a:ln>
                <a:noFill/>
              </a:ln>
              <a:effectLst>
                <a:outerShdw blurRad="50800" dist="63500" dir="5400000" algn="ctr" rotWithShape="0">
                  <a:srgbClr val="000000">
                    <a:alpha val="50000"/>
                  </a:srgbClr>
                </a:outerShdw>
                <a:softEdge rad="457200"/>
              </a:effectLst>
            </c:spPr>
            <c:txPr>
              <a:bodyPr rot="0" vert="horz" wrap="square" lIns="108000" tIns="72000" rIns="108000" bIns="360000" anchor="ctr">
                <a:spAutoFit/>
              </a:bodyPr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'Outros tipos de Atendimento'!$A$2:$A$12</c:f>
              <c:strCache>
                <c:ptCount val="11"/>
                <c:pt idx="0">
                  <c:v>Cadastro de estabelecimento</c:v>
                </c:pt>
                <c:pt idx="1">
                  <c:v>Exc. cad. de estab. com ativ. encerradas</c:v>
                </c:pt>
                <c:pt idx="2">
                  <c:v>Insp. estab. sujeitos a vig. sanitária</c:v>
                </c:pt>
                <c:pt idx="3">
                  <c:v>Investig. eventos adversos e/ou queixas técnicas</c:v>
                </c:pt>
                <c:pt idx="4">
                  <c:v>Atividade educativa para a população</c:v>
                </c:pt>
                <c:pt idx="5">
                  <c:v>Recebimento de denúncias/reclamações</c:v>
                </c:pt>
                <c:pt idx="6">
                  <c:v>Atendimento de denúncias/reclamações</c:v>
                </c:pt>
                <c:pt idx="7">
                  <c:v>Inspeção sanitária de hospitais</c:v>
                </c:pt>
                <c:pt idx="8">
                  <c:v>Cadastro de estab. de serviços de alimentação</c:v>
                </c:pt>
                <c:pt idx="9">
                  <c:v>Insp. sanit. de estab. de serviços de alimentação</c:v>
                </c:pt>
                <c:pt idx="10">
                  <c:v>Atividades educativas realizadas para população</c:v>
                </c:pt>
              </c:strCache>
            </c:strRef>
          </c:cat>
          <c:val>
            <c:numRef>
              <c:f>'Outros tipos de Atendimento'!$C$2:$C$12</c:f>
              <c:numCache>
                <c:formatCode>General</c:formatCode>
                <c:ptCount val="11"/>
                <c:pt idx="0">
                  <c:v>15</c:v>
                </c:pt>
                <c:pt idx="1">
                  <c:v>22</c:v>
                </c:pt>
                <c:pt idx="2">
                  <c:v>35</c:v>
                </c:pt>
                <c:pt idx="3">
                  <c:v>0</c:v>
                </c:pt>
                <c:pt idx="4">
                  <c:v>23</c:v>
                </c:pt>
                <c:pt idx="5">
                  <c:v>50</c:v>
                </c:pt>
                <c:pt idx="6">
                  <c:v>50</c:v>
                </c:pt>
                <c:pt idx="7">
                  <c:v>1</c:v>
                </c:pt>
                <c:pt idx="8">
                  <c:v>7</c:v>
                </c:pt>
                <c:pt idx="9">
                  <c:v>25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scene3d>
                    <a:camera prst="orthographicFront"/>
                    <a:lightRig rig="threePt" dir="t"/>
                  </a:scene3d>
                  <a:sp3d prstMaterial="metal">
                    <a:bevelT w="114300" prst="artDeco"/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1-2F43-4D8E-9397-39BC7263B1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"/>
        <c:gapDepth val="0"/>
        <c:shape val="cylinder"/>
        <c:axId val="234413440"/>
        <c:axId val="234419328"/>
        <c:axId val="234353536"/>
      </c:bar3DChart>
      <c:dateAx>
        <c:axId val="234413440"/>
        <c:scaling>
          <c:orientation val="minMax"/>
        </c:scaling>
        <c:delete val="0"/>
        <c:axPos val="b"/>
        <c:majorGridlines>
          <c:spPr>
            <a:ln w="0">
              <a:noFill/>
            </a:ln>
            <a:effectLst>
              <a:outerShdw dist="114300" sx="106000" sy="106000" algn="ctr" rotWithShape="0">
                <a:srgbClr val="000000">
                  <a:alpha val="99000"/>
                </a:srgbClr>
              </a:outerShdw>
            </a:effectLst>
          </c:spPr>
        </c:majorGridlines>
        <c:minorGridlines/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accent4"/>
            </a:solidFill>
          </a:ln>
        </c:spPr>
        <c:txPr>
          <a:bodyPr rot="-5400000" vert="horz" anchor="ctr" anchorCtr="0"/>
          <a:lstStyle/>
          <a:p>
            <a:pPr>
              <a:defRPr sz="1400" b="0">
                <a:effectLst/>
              </a:defRPr>
            </a:pPr>
            <a:endParaRPr lang="pt-BR"/>
          </a:p>
        </c:txPr>
        <c:crossAx val="234419328"/>
        <c:crosses val="autoZero"/>
        <c:auto val="0"/>
        <c:lblOffset val="100"/>
        <c:baseTimeUnit val="days"/>
      </c:dateAx>
      <c:valAx>
        <c:axId val="234419328"/>
        <c:scaling>
          <c:orientation val="minMax"/>
        </c:scaling>
        <c:delete val="1"/>
        <c:axPos val="r"/>
        <c:majorGridlines>
          <c:spPr>
            <a:ln>
              <a:noFill/>
            </a:ln>
          </c:spPr>
        </c:majorGridlines>
        <c:minorGridlines>
          <c:spPr>
            <a:effectLst>
              <a:outerShdw sx="1000" sy="1000" algn="tl" rotWithShape="0">
                <a:schemeClr val="accent5">
                  <a:lumMod val="60000"/>
                  <a:lumOff val="40000"/>
                </a:schemeClr>
              </a:outerShdw>
            </a:effectLst>
          </c:spPr>
        </c:minorGridlines>
        <c:numFmt formatCode="General" sourceLinked="1"/>
        <c:majorTickMark val="out"/>
        <c:minorTickMark val="cross"/>
        <c:tickLblPos val="nextTo"/>
        <c:crossAx val="234413440"/>
        <c:crosses val="max"/>
        <c:crossBetween val="between"/>
      </c:valAx>
      <c:serAx>
        <c:axId val="234353536"/>
        <c:scaling>
          <c:orientation val="minMax"/>
        </c:scaling>
        <c:delete val="1"/>
        <c:axPos val="b"/>
        <c:majorGridlines>
          <c:spPr>
            <a:effectLst>
              <a:outerShdw blurRad="50800" dist="139700" dir="5400000" sx="1000" sy="1000" algn="ctr" rotWithShape="0">
                <a:srgbClr val="000000"/>
              </a:outerShdw>
            </a:effectLst>
          </c:spPr>
        </c:majorGridlines>
        <c:minorGridlines>
          <c:spPr>
            <a:ln w="34925">
              <a:noFill/>
            </a:ln>
          </c:spPr>
        </c:minorGridlines>
        <c:majorTickMark val="out"/>
        <c:minorTickMark val="cross"/>
        <c:tickLblPos val="nextTo"/>
        <c:crossAx val="234419328"/>
        <c:crosses val="autoZero"/>
      </c:serAx>
      <c:spPr>
        <a:blipFill>
          <a:blip xmlns:r="http://schemas.openxmlformats.org/officeDocument/2006/relationships" r:embed="rId1"/>
          <a:tile tx="0" ty="0" sx="100000" sy="100000" flip="none" algn="tl"/>
        </a:blipFill>
        <a:ln w="12700" cap="rnd" cmpd="sng" algn="ctr">
          <a:solidFill>
            <a:schemeClr val="accent1"/>
          </a:solidFill>
          <a:prstDash val="solid"/>
        </a:ln>
        <a:effectLst>
          <a:glow rad="12700">
            <a:schemeClr val="accent1">
              <a:alpha val="52000"/>
            </a:schemeClr>
          </a:glow>
          <a:outerShdw dist="50800" sx="89000" sy="89000" algn="ctr" rotWithShape="0">
            <a:srgbClr val="FFFF00"/>
          </a:outerShdw>
        </a:effectLst>
        <a:scene3d>
          <a:camera prst="orthographicFront"/>
          <a:lightRig rig="threePt" dir="t"/>
        </a:scene3d>
        <a:sp3d>
          <a:bevelT w="50800" h="6350"/>
        </a:sp3d>
      </c:spPr>
    </c:plotArea>
    <c:legend>
      <c:legendPos val="r"/>
      <c:layout>
        <c:manualLayout>
          <c:xMode val="edge"/>
          <c:yMode val="edge"/>
          <c:x val="0.30064605379188714"/>
          <c:y val="1.2616541140622399E-2"/>
          <c:w val="0.51876532186948854"/>
          <c:h val="8.0413949758283851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800"/>
          </a:pPr>
          <a:endParaRPr lang="pt-BR"/>
        </a:p>
      </c:txPr>
    </c:legend>
    <c:plotVisOnly val="1"/>
    <c:dispBlanksAs val="zero"/>
    <c:showDLblsOverMax val="1"/>
  </c:chart>
  <c:spPr>
    <a:blipFill dpi="0" rotWithShape="1">
      <a:blip xmlns:r="http://schemas.openxmlformats.org/officeDocument/2006/relationships" r:embed="rId2">
        <a:alphaModFix amt="72000"/>
      </a:blip>
      <a:srcRect/>
      <a:tile tx="0" ty="0" sx="100000" sy="88000" flip="x" algn="ctr"/>
    </a:blipFill>
    <a:ln w="0">
      <a:solidFill>
        <a:schemeClr val="accent4"/>
      </a:solidFill>
    </a:ln>
    <a:effectLst>
      <a:outerShdw dist="63500" sx="3000" sy="3000" algn="ctr" rotWithShape="0">
        <a:srgbClr val="000000"/>
      </a:outerShdw>
      <a:softEdge rad="15240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4620016553874371E-2"/>
          <c:w val="0.95305169753086416"/>
          <c:h val="0.8229454127310486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'Outros tipos de Atendimento'!$B$1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'Outros tipos de Atendimento'!$A$2:$A$6</c:f>
              <c:strCache>
                <c:ptCount val="5"/>
                <c:pt idx="0">
                  <c:v>Abertas</c:v>
                </c:pt>
                <c:pt idx="1">
                  <c:v>Canceladas</c:v>
                </c:pt>
                <c:pt idx="2">
                  <c:v>Correlativos</c:v>
                </c:pt>
                <c:pt idx="3">
                  <c:v>Fechadas</c:v>
                </c:pt>
                <c:pt idx="4">
                  <c:v>Total</c:v>
                </c:pt>
              </c:strCache>
            </c:strRef>
          </c:cat>
          <c:val>
            <c:numRef>
              <c:f>'Outros tipos de Atendimento'!$B$2:$B$6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3-4D8E-9397-39BC7263B144}"/>
            </c:ext>
          </c:extLst>
        </c:ser>
        <c:ser>
          <c:idx val="1"/>
          <c:order val="1"/>
          <c:tx>
            <c:strRef>
              <c:f>'Outros tipos de Atendimento'!$C$1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E807-4C0D-8E8C-93EE09A07E5F}"/>
              </c:ext>
            </c:extLst>
          </c:dPt>
          <c:dLbls>
            <c:dLbl>
              <c:idx val="0"/>
              <c:layout>
                <c:manualLayout>
                  <c:x val="1.5399029982363316E-2"/>
                  <c:y val="6.7142070700606959E-2"/>
                </c:manualLayout>
              </c:layout>
              <c:tx>
                <c:rich>
                  <a:bodyPr rot="0" spcFirstLastPara="1" vertOverflow="clip" horzOverflow="clip" vert="horz" wrap="none" lIns="0" tIns="0" rIns="0" bIns="0" anchor="t" anchorCtr="0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253341049382716"/>
                      <c:h val="0.152938441324747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807-4C0D-8E8C-93EE09A07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985CAB9A-5D56-4344-88FF-299D4A10741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782-42CF-B818-3C100637FD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D397B86A-C2EC-48D9-9FC6-368FB303AFC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2782-42CF-B818-3C100637FD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44E8DD37-E3D2-4D1F-AB80-7733B244D21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782-42CF-B818-3C100637FD1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949B3D3B-BD75-450B-9C68-A662A62E1F8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2782-42CF-B818-3C100637FD13}"/>
                </c:ext>
              </c:extLst>
            </c:dLbl>
            <c:dLbl>
              <c:idx val="10"/>
              <c:layout>
                <c:manualLayout>
                  <c:x val="-1.1199294532627968E-2"/>
                  <c:y val="-1.2251410520006493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07-4C0D-8E8C-93EE09A07E5F}"/>
                </c:ext>
              </c:extLst>
            </c:dLbl>
            <c:dLbl>
              <c:idx val="11"/>
              <c:layout>
                <c:manualLayout>
                  <c:x val="1.4001322751322751E-3"/>
                  <c:y val="-1.4293312273340866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A4-4660-B709-ACDFD87FA9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none" lIns="0" tIns="0" rIns="0" bIns="0" anchor="t" anchorCtr="0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0"/>
              </c:ext>
            </c:extLst>
          </c:dLbls>
          <c:cat>
            <c:strRef>
              <c:f>'Outros tipos de Atendimento'!$A$2:$A$6</c:f>
              <c:strCache>
                <c:ptCount val="5"/>
                <c:pt idx="0">
                  <c:v>Abertas</c:v>
                </c:pt>
                <c:pt idx="1">
                  <c:v>Canceladas</c:v>
                </c:pt>
                <c:pt idx="2">
                  <c:v>Correlativos</c:v>
                </c:pt>
                <c:pt idx="3">
                  <c:v>Fechadas</c:v>
                </c:pt>
                <c:pt idx="4">
                  <c:v>Total</c:v>
                </c:pt>
              </c:strCache>
            </c:strRef>
          </c:cat>
          <c:val>
            <c:numRef>
              <c:f>'Outros tipos de Atendimento'!$C$2:$C$6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34</c:v>
                </c:pt>
                <c:pt idx="4">
                  <c:v>39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'Outros tipos de Atendimento'!$B$2:$C$2</c15:f>
                <c15:dlblRangeCache>
                  <c:ptCount val="2"/>
                  <c:pt idx="0">
                    <c:v>0</c:v>
                  </c:pt>
                  <c:pt idx="1">
                    <c:v>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F43-4D8E-9397-39BC7263B1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4313216"/>
        <c:axId val="234314752"/>
        <c:axId val="211723584"/>
      </c:bar3DChart>
      <c:dateAx>
        <c:axId val="23431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314752"/>
        <c:crosses val="autoZero"/>
        <c:auto val="0"/>
        <c:lblOffset val="100"/>
        <c:baseTimeUnit val="days"/>
      </c:dateAx>
      <c:valAx>
        <c:axId val="23431475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313216"/>
        <c:crosses val="max"/>
        <c:crossBetween val="between"/>
      </c:valAx>
      <c:serAx>
        <c:axId val="211723584"/>
        <c:scaling>
          <c:orientation val="minMax"/>
        </c:scaling>
        <c:delete val="1"/>
        <c:axPos val="b"/>
        <c:majorTickMark val="none"/>
        <c:minorTickMark val="none"/>
        <c:tickLblPos val="nextTo"/>
        <c:crossAx val="234314752"/>
        <c:crosses val="autoZero"/>
      </c:serAx>
      <c:spPr>
        <a:pattFill prst="narVert">
          <a:fgClr>
            <a:srgbClr val="2E83C3">
              <a:lumMod val="75000"/>
            </a:srgbClr>
          </a:fgClr>
          <a:bgClr>
            <a:schemeClr val="bg1"/>
          </a:bgClr>
        </a:patt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536213047205553E-2"/>
          <c:w val="0.98424636243386243"/>
          <c:h val="0.55269280215161776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'Outros tipos de Atendimento'!$B$1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'Outros tipos de Atendimento'!$A$2:$A$9</c:f>
              <c:strCache>
                <c:ptCount val="8"/>
                <c:pt idx="0">
                  <c:v>Hepatites virais</c:v>
                </c:pt>
                <c:pt idx="1">
                  <c:v>Atendimento anti-rábico</c:v>
                </c:pt>
                <c:pt idx="2">
                  <c:v>Sífilis em gestante</c:v>
                </c:pt>
                <c:pt idx="3">
                  <c:v>Sífilis não especificada</c:v>
                </c:pt>
                <c:pt idx="4">
                  <c:v>Toxoplasmose</c:v>
                </c:pt>
                <c:pt idx="5">
                  <c:v>Varicela</c:v>
                </c:pt>
                <c:pt idx="6">
                  <c:v>Violência interpessoal/autoprovocada</c:v>
                </c:pt>
                <c:pt idx="7">
                  <c:v>Total</c:v>
                </c:pt>
              </c:strCache>
            </c:strRef>
          </c:cat>
          <c:val>
            <c:numRef>
              <c:f>'Outros tipos de Atendimento'!$B$2:$B$9</c:f>
              <c:numCache>
                <c:formatCode>General</c:formatCode>
                <c:ptCount val="8"/>
                <c:pt idx="0">
                  <c:v>1</c:v>
                </c:pt>
                <c:pt idx="1">
                  <c:v>12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16</c:v>
                </c:pt>
              </c:numCache>
            </c:numRef>
          </c:val>
          <c:shape val="box"/>
          <c:extLst>
            <c:ext xmlns:c16="http://schemas.microsoft.com/office/drawing/2014/chart" uri="{C3380CC4-5D6E-409C-BE32-E72D297353CC}">
              <c16:uniqueId val="{00000000-2F43-4D8E-9397-39BC7263B144}"/>
            </c:ext>
          </c:extLst>
        </c:ser>
        <c:ser>
          <c:idx val="1"/>
          <c:order val="1"/>
          <c:tx>
            <c:strRef>
              <c:f>'Outros tipos de Atendimento'!$C$1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1"/>
          <c:dLbls>
            <c:dLbl>
              <c:idx val="0"/>
              <c:layout>
                <c:manualLayout>
                  <c:x val="1.3999118165784781E-2"/>
                  <c:y val="-1.4293312273340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85-422E-93C5-38050E5BC015}"/>
                </c:ext>
              </c:extLst>
            </c:dLbl>
            <c:dLbl>
              <c:idx val="1"/>
              <c:layout>
                <c:manualLayout>
                  <c:x val="1.8198853615520229E-2"/>
                  <c:y val="-1.8377115780009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70-49ED-815D-1DF6140B4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'Outros tipos de Atendimento'!$A$2:$A$9</c:f>
              <c:strCache>
                <c:ptCount val="8"/>
                <c:pt idx="0">
                  <c:v>Hepatites virais</c:v>
                </c:pt>
                <c:pt idx="1">
                  <c:v>Atendimento anti-rábico</c:v>
                </c:pt>
                <c:pt idx="2">
                  <c:v>Sífilis em gestante</c:v>
                </c:pt>
                <c:pt idx="3">
                  <c:v>Sífilis não especificada</c:v>
                </c:pt>
                <c:pt idx="4">
                  <c:v>Toxoplasmose</c:v>
                </c:pt>
                <c:pt idx="5">
                  <c:v>Varicela</c:v>
                </c:pt>
                <c:pt idx="6">
                  <c:v>Violência interpessoal/autoprovocada</c:v>
                </c:pt>
                <c:pt idx="7">
                  <c:v>Total</c:v>
                </c:pt>
              </c:strCache>
            </c:strRef>
          </c:cat>
          <c:val>
            <c:numRef>
              <c:f>'Outros tipos de Atendimento'!$C$2:$C$9</c:f>
              <c:numCache>
                <c:formatCode>General</c:formatCode>
                <c:ptCount val="8"/>
                <c:pt idx="0">
                  <c:v>0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3</c:v>
                </c:pt>
                <c:pt idx="6">
                  <c:v>2</c:v>
                </c:pt>
                <c:pt idx="7">
                  <c:v>17</c:v>
                </c:pt>
              </c:numCache>
            </c:numRef>
          </c:val>
          <c:shape val="box"/>
          <c:extLst>
            <c:ext xmlns:c16="http://schemas.microsoft.com/office/drawing/2014/chart" uri="{C3380CC4-5D6E-409C-BE32-E72D297353CC}">
              <c16:uniqueId val="{00000001-2F43-4D8E-9397-39BC7263B1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shape val="cylinder"/>
        <c:axId val="234413440"/>
        <c:axId val="234419328"/>
        <c:axId val="234353536"/>
      </c:bar3DChart>
      <c:dateAx>
        <c:axId val="2344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419328"/>
        <c:crosses val="autoZero"/>
        <c:auto val="0"/>
        <c:lblOffset val="50"/>
        <c:baseTimeUnit val="days"/>
      </c:dateAx>
      <c:valAx>
        <c:axId val="23441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413440"/>
        <c:crosses val="autoZero"/>
        <c:crossBetween val="between"/>
      </c:valAx>
      <c:serAx>
        <c:axId val="234353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419328"/>
        <c:crosses val="autoZero"/>
      </c:serAx>
      <c:spPr>
        <a:pattFill prst="smGrid">
          <a:fgClr>
            <a:schemeClr val="accent1"/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619499559082898"/>
          <c:y val="0.88001592361808267"/>
          <c:w val="0.15856007495590829"/>
          <c:h val="7.5062237808560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4829525320546421E-2"/>
          <c:w val="0.959801290463692"/>
          <c:h val="0.86378344779773675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'Outros tipos de Atendimento'!$B$1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'Outros tipos de Atendimento'!$A$2:$A$7</c:f>
              <c:strCache>
                <c:ptCount val="6"/>
                <c:pt idx="0">
                  <c:v>SMS</c:v>
                </c:pt>
                <c:pt idx="1">
                  <c:v>PSF Cidade Nova</c:v>
                </c:pt>
                <c:pt idx="2">
                  <c:v>UMSI</c:v>
                </c:pt>
                <c:pt idx="3">
                  <c:v>Posto de Saúde do Ingá</c:v>
                </c:pt>
                <c:pt idx="4">
                  <c:v>Centro de Saúde de Montanhas</c:v>
                </c:pt>
                <c:pt idx="5">
                  <c:v>Total</c:v>
                </c:pt>
              </c:strCache>
            </c:strRef>
          </c:cat>
          <c:val>
            <c:numRef>
              <c:f>'Outros tipos de Atendimento'!$B$2:$B$7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  <c:pt idx="2">
                  <c:v>1</c:v>
                </c:pt>
                <c:pt idx="3">
                  <c:v>3</c:v>
                </c:pt>
                <c:pt idx="4">
                  <c:v>8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3-4D8E-9397-39BC7263B144}"/>
            </c:ext>
          </c:extLst>
        </c:ser>
        <c:ser>
          <c:idx val="1"/>
          <c:order val="1"/>
          <c:tx>
            <c:strRef>
              <c:f>'Outros tipos de Atendimento'!$C$1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E807-4C0D-8E8C-93EE09A07E5F}"/>
              </c:ext>
            </c:extLst>
          </c:dPt>
          <c:dLbls>
            <c:dLbl>
              <c:idx val="0"/>
              <c:layout>
                <c:manualLayout>
                  <c:x val="1.5399029982363316E-2"/>
                  <c:y val="6.7142070700606959E-2"/>
                </c:manualLayout>
              </c:layout>
              <c:tx>
                <c:rich>
                  <a:bodyPr rot="0" spcFirstLastPara="1" vertOverflow="clip" horzOverflow="clip" vert="horz" wrap="none" lIns="0" tIns="0" rIns="0" bIns="0" anchor="t" anchorCtr="0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bg1"/>
                        </a:solidFill>
                      </a:rPr>
                      <a:t>12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253341049382716"/>
                      <c:h val="0.152938441324747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807-4C0D-8E8C-93EE09A07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985CAB9A-5D56-4344-88FF-299D4A10741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782-42CF-B818-3C100637FD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D397B86A-C2EC-48D9-9FC6-368FB303AFC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2782-42CF-B818-3C100637FD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44E8DD37-E3D2-4D1F-AB80-7733B244D21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782-42CF-B818-3C100637FD1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949B3D3B-BD75-450B-9C68-A662A62E1F8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2782-42CF-B818-3C100637FD1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D37BE38E-910B-4E1C-AD29-AF2EDE63AA0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28F-45AF-965D-B43227F00984}"/>
                </c:ext>
              </c:extLst>
            </c:dLbl>
            <c:dLbl>
              <c:idx val="10"/>
              <c:layout>
                <c:manualLayout>
                  <c:x val="-1.1199294532627968E-2"/>
                  <c:y val="-1.2251410520006493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07-4C0D-8E8C-93EE09A07E5F}"/>
                </c:ext>
              </c:extLst>
            </c:dLbl>
            <c:dLbl>
              <c:idx val="11"/>
              <c:layout>
                <c:manualLayout>
                  <c:x val="1.4001322751322751E-3"/>
                  <c:y val="-1.4293312273340866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A4-4660-B709-ACDFD87FA9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none" lIns="0" tIns="0" rIns="0" bIns="0" anchor="t" anchorCtr="0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0"/>
              </c:ext>
            </c:extLst>
          </c:dLbls>
          <c:cat>
            <c:strRef>
              <c:f>'Outros tipos de Atendimento'!$A$2:$A$7</c:f>
              <c:strCache>
                <c:ptCount val="6"/>
                <c:pt idx="0">
                  <c:v>SMS</c:v>
                </c:pt>
                <c:pt idx="1">
                  <c:v>PSF Cidade Nova</c:v>
                </c:pt>
                <c:pt idx="2">
                  <c:v>UMSI</c:v>
                </c:pt>
                <c:pt idx="3">
                  <c:v>Posto de Saúde do Ingá</c:v>
                </c:pt>
                <c:pt idx="4">
                  <c:v>Centro de Saúde de Montanhas</c:v>
                </c:pt>
                <c:pt idx="5">
                  <c:v>Total</c:v>
                </c:pt>
              </c:strCache>
            </c:strRef>
          </c:cat>
          <c:val>
            <c:numRef>
              <c:f>'Outros tipos de Atendimento'!$C$2:$C$7</c:f>
              <c:numCache>
                <c:formatCode>General</c:formatCode>
                <c:ptCount val="6"/>
                <c:pt idx="0">
                  <c:v>12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'Outros tipos de Atendimento'!$B$2:$C$2</c15:f>
                <c15:dlblRangeCache>
                  <c:ptCount val="2"/>
                  <c:pt idx="0">
                    <c:v>0</c:v>
                  </c:pt>
                  <c:pt idx="1">
                    <c:v>12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F43-4D8E-9397-39BC7263B1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4313216"/>
        <c:axId val="234314752"/>
        <c:axId val="211723584"/>
      </c:bar3DChart>
      <c:dateAx>
        <c:axId val="23431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314752"/>
        <c:crosses val="autoZero"/>
        <c:auto val="0"/>
        <c:lblOffset val="100"/>
        <c:baseTimeUnit val="days"/>
      </c:dateAx>
      <c:valAx>
        <c:axId val="23431475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313216"/>
        <c:crosses val="max"/>
        <c:crossBetween val="between"/>
      </c:valAx>
      <c:serAx>
        <c:axId val="211723584"/>
        <c:scaling>
          <c:orientation val="minMax"/>
        </c:scaling>
        <c:delete val="1"/>
        <c:axPos val="b"/>
        <c:majorTickMark val="none"/>
        <c:minorTickMark val="none"/>
        <c:tickLblPos val="nextTo"/>
        <c:crossAx val="234314752"/>
        <c:crosses val="autoZero"/>
      </c:serAx>
      <c:spPr>
        <a:pattFill prst="narVert">
          <a:fgClr>
            <a:srgbClr val="2E83C3">
              <a:lumMod val="75000"/>
            </a:srgbClr>
          </a:fgClr>
          <a:bgClr>
            <a:schemeClr val="bg1"/>
          </a:bgClr>
        </a:patt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5567375229912825E-2"/>
          <c:w val="0.92919895361465055"/>
          <c:h val="0.61979871338496639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-1.7712494142324772E-2"/>
                  <c:y val="-3.6240265541271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E4-4D16-BBE4-9585AD543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maio a junho</c:v>
                </c:pt>
                <c:pt idx="1">
                  <c:v>julho a agosto</c:v>
                </c:pt>
                <c:pt idx="2">
                  <c:v>Índice de Infestação Predial</c:v>
                </c:pt>
              </c:strCache>
            </c:strRef>
          </c:cat>
          <c:val>
            <c:numRef>
              <c:f>Plan1!$B$2:$B$4</c:f>
              <c:numCache>
                <c:formatCode>#,##0.00;[Red]#,##0.00</c:formatCode>
                <c:ptCount val="3"/>
                <c:pt idx="0">
                  <c:v>121.5</c:v>
                </c:pt>
                <c:pt idx="1">
                  <c:v>132.9</c:v>
                </c:pt>
                <c:pt idx="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0F-4AF3-B478-C685C1EFE9F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2E83C3">
                <a:alpha val="84706"/>
              </a:srgb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1"/>
          <c:dLbls>
            <c:dLbl>
              <c:idx val="0"/>
              <c:layout>
                <c:manualLayout>
                  <c:x val="1.1808329428216515E-2"/>
                  <c:y val="-2.4160177027514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E4-4D16-BBE4-9585AD543877}"/>
                </c:ext>
              </c:extLst>
            </c:dLbl>
            <c:dLbl>
              <c:idx val="2"/>
              <c:layout>
                <c:manualLayout>
                  <c:x val="-1.4760411785271726E-3"/>
                  <c:y val="-3.3824247838520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E4-4D16-BBE4-9585AD543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maio a junho</c:v>
                </c:pt>
                <c:pt idx="1">
                  <c:v>julho a agosto</c:v>
                </c:pt>
                <c:pt idx="2">
                  <c:v>Índice de Infestação Predial</c:v>
                </c:pt>
              </c:strCache>
            </c:strRef>
          </c:cat>
          <c:val>
            <c:numRef>
              <c:f>Plan1!$C$2:$C$4</c:f>
              <c:numCache>
                <c:formatCode>#,##0.00;[Red]#,##0.00</c:formatCode>
                <c:ptCount val="3"/>
                <c:pt idx="0">
                  <c:v>105.6</c:v>
                </c:pt>
                <c:pt idx="1">
                  <c:v>105.6</c:v>
                </c:pt>
                <c:pt idx="2">
                  <c:v>6.8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2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C-640F-4AF3-B478-C685C1EFE9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234651648"/>
        <c:axId val="234653184"/>
        <c:axId val="0"/>
      </c:bar3DChart>
      <c:catAx>
        <c:axId val="234651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653184"/>
        <c:crosses val="autoZero"/>
        <c:auto val="1"/>
        <c:lblAlgn val="ctr"/>
        <c:lblOffset val="100"/>
        <c:noMultiLvlLbl val="1"/>
      </c:catAx>
      <c:valAx>
        <c:axId val="23465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;[Red]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65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15085638998686E-2"/>
          <c:y val="2.0578707805826216E-2"/>
          <c:w val="0.91128491436100134"/>
          <c:h val="0.8619097071541895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9D8F3">
                <a:alpha val="87843"/>
              </a:srgbClr>
            </a:solidFill>
            <a:ln>
              <a:solidFill>
                <a:schemeClr val="accent1">
                  <a:tint val="77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bevelT w="215900" h="215900" prst="divot"/>
              <a:contourClr>
                <a:srgbClr val="000000"/>
              </a:contourClr>
            </a:sp3d>
          </c:spPr>
          <c:invertIfNegative val="1"/>
          <c:dPt>
            <c:idx val="1"/>
            <c:invertIfNegative val="1"/>
            <c:bubble3D val="0"/>
            <c:spPr>
              <a:solidFill>
                <a:srgbClr val="99D8F3">
                  <a:alpha val="87843"/>
                </a:srgbClr>
              </a:solidFill>
              <a:ln>
                <a:solidFill>
                  <a:schemeClr val="accent1">
                    <a:tint val="77000"/>
                    <a:lumMod val="50000"/>
                  </a:schemeClr>
                </a:solidFill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bevelT w="215900" h="215900" prst="divo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BC69-4A80-A27E-5D54BCC781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Imóveis Trabalhados</c:v>
                </c:pt>
                <c:pt idx="1">
                  <c:v>Imóveis Visitados</c:v>
                </c:pt>
                <c:pt idx="2">
                  <c:v>Imóveis com Foco</c:v>
                </c:pt>
                <c:pt idx="3">
                  <c:v>Tratamento com Larvicida</c:v>
                </c:pt>
                <c:pt idx="4">
                  <c:v>Imóveis Fechados</c:v>
                </c:pt>
              </c:strCache>
            </c:strRef>
          </c:cat>
          <c:val>
            <c:numRef>
              <c:f>Plan1!$B$2:$B$6</c:f>
              <c:numCache>
                <c:formatCode>#,##0</c:formatCode>
                <c:ptCount val="5"/>
                <c:pt idx="0">
                  <c:v>9136</c:v>
                </c:pt>
                <c:pt idx="1">
                  <c:v>10128</c:v>
                </c:pt>
                <c:pt idx="2" formatCode="General">
                  <c:v>489</c:v>
                </c:pt>
                <c:pt idx="3">
                  <c:v>2988</c:v>
                </c:pt>
                <c:pt idx="4" formatCode="General">
                  <c:v>757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accent1">
                        <a:tint val="77000"/>
                        <a:lumMod val="50000"/>
                      </a:schemeClr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>
                    <a:bevelT w="215900" h="215900" prst="divot"/>
                    <a:contourClr>
                      <a:srgbClr val="000000"/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2F53-4F14-A945-E3D9AB128EF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F7698">
                <a:alpha val="87843"/>
              </a:srgbClr>
            </a:solidFill>
            <a:ln w="0">
              <a:solidFill>
                <a:schemeClr val="accent1">
                  <a:shade val="76000"/>
                  <a:lumMod val="50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9600000"/>
              </a:lightRig>
            </a:scene3d>
            <a:sp3d prstMaterial="flat">
              <a:bevelT w="215900" h="215900" prst="divot"/>
              <a:contourClr>
                <a:srgbClr val="000000"/>
              </a:contourClr>
            </a:sp3d>
          </c:spPr>
          <c:invertIfNegative val="1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9.688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71-40DA-B5CF-65F81F073D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>
                      <a:solidFill>
                        <a:schemeClr val="lt1">
                          <a:lumMod val="50000"/>
                        </a:schemeClr>
                      </a:solidFill>
                      <a:bevel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Imóveis Trabalhados</c:v>
                </c:pt>
                <c:pt idx="1">
                  <c:v>Imóveis Visitados</c:v>
                </c:pt>
                <c:pt idx="2">
                  <c:v>Imóveis com Foco</c:v>
                </c:pt>
                <c:pt idx="3">
                  <c:v>Tratamento com Larvicida</c:v>
                </c:pt>
                <c:pt idx="4">
                  <c:v>Imóveis Fechados</c:v>
                </c:pt>
              </c:strCache>
            </c:strRef>
          </c:cat>
          <c:val>
            <c:numRef>
              <c:f>Plan1!$C$2:$C$6</c:f>
              <c:numCache>
                <c:formatCode>#,##0</c:formatCode>
                <c:ptCount val="5"/>
                <c:pt idx="0">
                  <c:v>8646</c:v>
                </c:pt>
                <c:pt idx="1">
                  <c:v>9688</c:v>
                </c:pt>
                <c:pt idx="2" formatCode="General">
                  <c:v>48</c:v>
                </c:pt>
                <c:pt idx="3">
                  <c:v>2466</c:v>
                </c:pt>
                <c:pt idx="4" formatCode="General">
                  <c:v>806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17B0E4"/>
                  </a:solidFill>
                  <a:ln w="0">
                    <a:solidFill>
                      <a:schemeClr val="accent1">
                        <a:shade val="76000"/>
                        <a:lumMod val="50000"/>
                      </a:schemeClr>
                    </a:solidFill>
                  </a:ln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>
                      <a:rot lat="0" lon="0" rev="9600000"/>
                    </a:lightRig>
                  </a:scene3d>
                  <a:sp3d prstMaterial="flat">
                    <a:bevelT w="215900" h="215900" prst="divot"/>
                    <a:contourClr>
                      <a:srgbClr val="000000"/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4-2F53-4F14-A945-E3D9AB128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-39"/>
        <c:axId val="234531840"/>
        <c:axId val="234533632"/>
      </c:barChart>
      <c:dateAx>
        <c:axId val="234531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1600"/>
            </a:pPr>
            <a:endParaRPr lang="pt-BR"/>
          </a:p>
        </c:txPr>
        <c:crossAx val="234533632"/>
        <c:crosses val="autoZero"/>
        <c:auto val="0"/>
        <c:lblOffset val="100"/>
        <c:baseTimeUnit val="days"/>
      </c:dateAx>
      <c:valAx>
        <c:axId val="234533632"/>
        <c:scaling>
          <c:orientation val="minMax"/>
        </c:scaling>
        <c:delete val="0"/>
        <c:axPos val="l"/>
        <c:majorGridlines>
          <c:spPr>
            <a:ln w="0"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0"/>
            </a:effectLst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1600"/>
            </a:pPr>
            <a:endParaRPr lang="pt-BR"/>
          </a:p>
        </c:txPr>
        <c:crossAx val="234531840"/>
        <c:crossesAt val="1"/>
        <c:crossBetween val="between"/>
      </c:valAx>
      <c:spPr>
        <a:blipFill dpi="0" rotWithShape="1">
          <a:blip xmlns:r="http://schemas.openxmlformats.org/officeDocument/2006/relationships" r:embed="rId1">
            <a:alphaModFix amt="86000"/>
          </a:blip>
          <a:srcRect/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5092819499341239"/>
          <c:y val="3.8272626634996719E-2"/>
          <c:w val="0.24499934123847167"/>
          <c:h val="9.5947572627709754E-2"/>
        </c:manualLayout>
      </c:layout>
      <c:overlay val="0"/>
      <c:txPr>
        <a:bodyPr/>
        <a:lstStyle/>
        <a:p>
          <a:pPr>
            <a:defRPr sz="2400"/>
          </a:pPr>
          <a:endParaRPr lang="pt-BR"/>
        </a:p>
      </c:txPr>
    </c:legend>
    <c:plotVisOnly val="1"/>
    <c:dispBlanksAs val="zero"/>
    <c:showDLblsOverMax val="1"/>
  </c:chart>
  <c:spPr>
    <a:solidFill>
      <a:schemeClr val="accent1">
        <a:lumMod val="20000"/>
        <a:lumOff val="80000"/>
      </a:schemeClr>
    </a:solidFill>
    <a:ln w="6350" cap="flat" cmpd="sng" algn="ctr">
      <a:solidFill>
        <a:schemeClr val="dk1">
          <a:tint val="75000"/>
        </a:schemeClr>
      </a:solidFill>
      <a:round/>
    </a:ln>
    <a:effectLst/>
    <a:scene3d>
      <a:camera prst="orthographicFront"/>
      <a:lightRig rig="threePt" dir="t"/>
    </a:scene3d>
    <a:sp3d prstMaterial="dkEdge">
      <a:bevelB w="254000" h="254000"/>
    </a:sp3d>
  </c:spPr>
  <c:txPr>
    <a:bodyPr rot="1080000"/>
    <a:lstStyle/>
    <a:p>
      <a:pPr>
        <a:defRPr>
          <a:solidFill>
            <a:schemeClr val="tx1"/>
          </a:solidFill>
        </a:defRPr>
      </a:pPr>
      <a:endParaRPr lang="pt-BR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6547514837429361E-2"/>
          <c:w val="0.95691426071741037"/>
          <c:h val="0.72523027627570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5"/>
              <c:layout>
                <c:manualLayout>
                  <c:x val="-2.0833333333333436E-2"/>
                  <c:y val="4.4309059528000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1D-4DD8-9E0C-25125A3A60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Planilha1!$A$2:$A$16</c:f>
              <c:strCache>
                <c:ptCount val="15"/>
                <c:pt idx="0">
                  <c:v>Cintilografia de miocárdio</c:v>
                </c:pt>
                <c:pt idx="1">
                  <c:v>Cintilografia outras</c:v>
                </c:pt>
                <c:pt idx="2">
                  <c:v>Coleta de material para punção</c:v>
                </c:pt>
                <c:pt idx="3">
                  <c:v>Colonoscopia</c:v>
                </c:pt>
                <c:pt idx="4">
                  <c:v>Densitometria</c:v>
                </c:pt>
                <c:pt idx="5">
                  <c:v>Ecografia transtorácica</c:v>
                </c:pt>
                <c:pt idx="6">
                  <c:v>Eletrocardiograma</c:v>
                </c:pt>
                <c:pt idx="7">
                  <c:v>Eletroencefalograma em vigília</c:v>
                </c:pt>
                <c:pt idx="8">
                  <c:v>Eletroneuromiografia</c:v>
                </c:pt>
                <c:pt idx="9">
                  <c:v>Eofagogastroduodenoscopia</c:v>
                </c:pt>
                <c:pt idx="10">
                  <c:v>Litotripsia</c:v>
                </c:pt>
                <c:pt idx="11">
                  <c:v>Raio X</c:v>
                </c:pt>
                <c:pt idx="12">
                  <c:v>Ressonância magnética</c:v>
                </c:pt>
                <c:pt idx="13">
                  <c:v>Tomografia computadorizada</c:v>
                </c:pt>
                <c:pt idx="14">
                  <c:v>Ultrasonografias diversas</c:v>
                </c:pt>
              </c:strCache>
            </c:strRef>
          </c:cat>
          <c:val>
            <c:numRef>
              <c:f>Planilha1!$B$2:$B$16</c:f>
              <c:numCache>
                <c:formatCode>General</c:formatCode>
                <c:ptCount val="15"/>
                <c:pt idx="0">
                  <c:v>22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25</c:v>
                </c:pt>
                <c:pt idx="12">
                  <c:v>65</c:v>
                </c:pt>
                <c:pt idx="13">
                  <c:v>105</c:v>
                </c:pt>
                <c:pt idx="1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1-4D35-9DB8-4BEE84F1F60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AC1D-4DD8-9E0C-25125A3A6021}"/>
              </c:ext>
            </c:extLst>
          </c:dPt>
          <c:dLbls>
            <c:dLbl>
              <c:idx val="0"/>
              <c:layout>
                <c:manualLayout>
                  <c:x val="1.6666666666666666E-2"/>
                  <c:y val="-2.21545297640001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1D-4DD8-9E0C-25125A3A6021}"/>
                </c:ext>
              </c:extLst>
            </c:dLbl>
            <c:dLbl>
              <c:idx val="1"/>
              <c:layout>
                <c:manualLayout>
                  <c:x val="2.0833333333333332E-2"/>
                  <c:y val="-2.2154529764000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1D-4DD8-9E0C-25125A3A6021}"/>
                </c:ext>
              </c:extLst>
            </c:dLbl>
            <c:dLbl>
              <c:idx val="2"/>
              <c:layout>
                <c:manualLayout>
                  <c:x val="1.9444444444444445E-2"/>
                  <c:y val="-4.4309059528000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1D-4DD8-9E0C-25125A3A6021}"/>
                </c:ext>
              </c:extLst>
            </c:dLbl>
            <c:dLbl>
              <c:idx val="3"/>
              <c:layout>
                <c:manualLayout>
                  <c:x val="1.2500000000000001E-2"/>
                  <c:y val="-8.12323373984405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1D-4DD8-9E0C-25125A3A6021}"/>
                </c:ext>
              </c:extLst>
            </c:dLbl>
            <c:dLbl>
              <c:idx val="4"/>
              <c:layout>
                <c:manualLayout>
                  <c:x val="2.361111111111111E-2"/>
                  <c:y val="4.430905952799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1D-4DD8-9E0C-25125A3A6021}"/>
                </c:ext>
              </c:extLst>
            </c:dLbl>
            <c:dLbl>
              <c:idx val="5"/>
              <c:layout>
                <c:manualLayout>
                  <c:x val="2.5000000000000001E-2"/>
                  <c:y val="8.8618119056000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1D-4DD8-9E0C-25125A3A60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Planilha1!$A$2:$A$16</c:f>
              <c:strCache>
                <c:ptCount val="15"/>
                <c:pt idx="0">
                  <c:v>Cintilografia de miocárdio</c:v>
                </c:pt>
                <c:pt idx="1">
                  <c:v>Cintilografia outras</c:v>
                </c:pt>
                <c:pt idx="2">
                  <c:v>Coleta de material para punção</c:v>
                </c:pt>
                <c:pt idx="3">
                  <c:v>Colonoscopia</c:v>
                </c:pt>
                <c:pt idx="4">
                  <c:v>Densitometria</c:v>
                </c:pt>
                <c:pt idx="5">
                  <c:v>Ecografia transtorácica</c:v>
                </c:pt>
                <c:pt idx="6">
                  <c:v>Eletrocardiograma</c:v>
                </c:pt>
                <c:pt idx="7">
                  <c:v>Eletroencefalograma em vigília</c:v>
                </c:pt>
                <c:pt idx="8">
                  <c:v>Eletroneuromiografia</c:v>
                </c:pt>
                <c:pt idx="9">
                  <c:v>Eofagogastroduodenoscopia</c:v>
                </c:pt>
                <c:pt idx="10">
                  <c:v>Litotripsia</c:v>
                </c:pt>
                <c:pt idx="11">
                  <c:v>Raio X</c:v>
                </c:pt>
                <c:pt idx="12">
                  <c:v>Ressonância magnética</c:v>
                </c:pt>
                <c:pt idx="13">
                  <c:v>Tomografia computadorizada</c:v>
                </c:pt>
                <c:pt idx="14">
                  <c:v>Ultrasonografias diversas</c:v>
                </c:pt>
              </c:strCache>
            </c:strRef>
          </c:cat>
          <c:val>
            <c:numRef>
              <c:f>Planilha1!$C$2:$C$16</c:f>
              <c:numCache>
                <c:formatCode>General</c:formatCode>
                <c:ptCount val="15"/>
                <c:pt idx="0">
                  <c:v>8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9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9</c:v>
                </c:pt>
                <c:pt idx="10">
                  <c:v>4</c:v>
                </c:pt>
                <c:pt idx="11">
                  <c:v>39</c:v>
                </c:pt>
                <c:pt idx="12">
                  <c:v>47</c:v>
                </c:pt>
                <c:pt idx="13">
                  <c:v>64</c:v>
                </c:pt>
                <c:pt idx="14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B1-4D35-9DB8-4BEE84F1F6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77976448"/>
        <c:axId val="177977984"/>
        <c:axId val="0"/>
      </c:bar3DChart>
      <c:catAx>
        <c:axId val="17797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977984"/>
        <c:crosses val="autoZero"/>
        <c:auto val="1"/>
        <c:lblAlgn val="ctr"/>
        <c:lblOffset val="100"/>
        <c:noMultiLvlLbl val="1"/>
      </c:catAx>
      <c:valAx>
        <c:axId val="17797798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97644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676082677165348"/>
          <c:y val="5.2315741473733232E-2"/>
          <c:w val="0.20954166666666665"/>
          <c:h val="6.423208736490533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614185331576637E-3"/>
          <c:y val="0"/>
          <c:w val="0.98408442694663167"/>
          <c:h val="0.658024346405228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 w="19050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Plan1!$A$2:$A$11</c:f>
              <c:strCache>
                <c:ptCount val="10"/>
                <c:pt idx="0">
                  <c:v>DOMICÍLIO</c:v>
                </c:pt>
                <c:pt idx="1">
                  <c:v>ESCOLA/CRECHE</c:v>
                </c:pt>
                <c:pt idx="2">
                  <c:v>RUA</c:v>
                </c:pt>
                <c:pt idx="3">
                  <c:v>UBS</c:v>
                </c:pt>
                <c:pt idx="4">
                  <c:v>UNIDADE MÓVEL</c:v>
                </c:pt>
                <c:pt idx="5">
                  <c:v>OUTROS</c:v>
                </c:pt>
                <c:pt idx="6">
                  <c:v>POLO (ACADEMIA DA SAÚDE)</c:v>
                </c:pt>
                <c:pt idx="7">
                  <c:v>INSTITUIÇÃO/ABRIGO</c:v>
                </c:pt>
                <c:pt idx="8">
                  <c:v>UNIDADE PRISIONAL OU CONGÊNERES</c:v>
                </c:pt>
                <c:pt idx="9">
                  <c:v>UNIDADE SOCIOEDUCATIVA</c:v>
                </c:pt>
              </c:strCache>
            </c:strRef>
          </c:cat>
          <c:val>
            <c:numRef>
              <c:f>Plan1!$B$2:$B$11</c:f>
              <c:numCache>
                <c:formatCode>#,##0;[Red]#,##0</c:formatCode>
                <c:ptCount val="10"/>
                <c:pt idx="0">
                  <c:v>518</c:v>
                </c:pt>
                <c:pt idx="1">
                  <c:v>2</c:v>
                </c:pt>
                <c:pt idx="2">
                  <c:v>17</c:v>
                </c:pt>
                <c:pt idx="3">
                  <c:v>9687</c:v>
                </c:pt>
                <c:pt idx="4">
                  <c:v>73</c:v>
                </c:pt>
                <c:pt idx="5">
                  <c:v>145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A49B-41FE-BA4D-94F6E2284E9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 w="12700" cap="rnd" cmpd="sng" algn="ctr">
              <a:solidFill>
                <a:schemeClr val="accent2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1200000" anchor="t" anchorCtr="0"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166-4F4E-BE05-B3B4DAF139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1200000" anchor="t" anchorCtr="0"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Plan1!$A$2:$A$11</c:f>
              <c:strCache>
                <c:ptCount val="10"/>
                <c:pt idx="0">
                  <c:v>DOMICÍLIO</c:v>
                </c:pt>
                <c:pt idx="1">
                  <c:v>ESCOLA/CRECHE</c:v>
                </c:pt>
                <c:pt idx="2">
                  <c:v>RUA</c:v>
                </c:pt>
                <c:pt idx="3">
                  <c:v>UBS</c:v>
                </c:pt>
                <c:pt idx="4">
                  <c:v>UNIDADE MÓVEL</c:v>
                </c:pt>
                <c:pt idx="5">
                  <c:v>OUTROS</c:v>
                </c:pt>
                <c:pt idx="6">
                  <c:v>POLO (ACADEMIA DA SAÚDE)</c:v>
                </c:pt>
                <c:pt idx="7">
                  <c:v>INSTITUIÇÃO/ABRIGO</c:v>
                </c:pt>
                <c:pt idx="8">
                  <c:v>UNIDADE PRISIONAL OU CONGÊNERES</c:v>
                </c:pt>
                <c:pt idx="9">
                  <c:v>UNIDADE SOCIOEDUCATIVA</c:v>
                </c:pt>
              </c:strCache>
            </c:strRef>
          </c:cat>
          <c:val>
            <c:numRef>
              <c:f>Plan1!$C$2:$C$11</c:f>
              <c:numCache>
                <c:formatCode>#,##0;[Red]#,##0</c:formatCode>
                <c:ptCount val="10"/>
                <c:pt idx="0">
                  <c:v>516</c:v>
                </c:pt>
                <c:pt idx="1">
                  <c:v>1</c:v>
                </c:pt>
                <c:pt idx="2">
                  <c:v>0</c:v>
                </c:pt>
                <c:pt idx="3">
                  <c:v>12118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A49B-41FE-BA4D-94F6E2284E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shape val="box"/>
        <c:axId val="261970944"/>
        <c:axId val="261972736"/>
        <c:axId val="261192320"/>
      </c:bar3DChart>
      <c:catAx>
        <c:axId val="2619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400" b="1"/>
            </a:pPr>
            <a:endParaRPr lang="pt-BR"/>
          </a:p>
        </c:txPr>
        <c:crossAx val="261972736"/>
        <c:crosses val="autoZero"/>
        <c:auto val="1"/>
        <c:lblAlgn val="ctr"/>
        <c:lblOffset val="100"/>
        <c:noMultiLvlLbl val="0"/>
      </c:catAx>
      <c:valAx>
        <c:axId val="261972736"/>
        <c:scaling>
          <c:orientation val="minMax"/>
        </c:scaling>
        <c:delete val="1"/>
        <c:axPos val="l"/>
        <c:majorGridlines/>
        <c:numFmt formatCode="#,##0;[Red]#,##0" sourceLinked="1"/>
        <c:majorTickMark val="in"/>
        <c:minorTickMark val="in"/>
        <c:tickLblPos val="high"/>
        <c:crossAx val="261970944"/>
        <c:crosses val="autoZero"/>
        <c:crossBetween val="between"/>
      </c:valAx>
      <c:serAx>
        <c:axId val="261192320"/>
        <c:scaling>
          <c:orientation val="minMax"/>
        </c:scaling>
        <c:delete val="1"/>
        <c:axPos val="b"/>
        <c:majorTickMark val="out"/>
        <c:minorTickMark val="none"/>
        <c:tickLblPos val="nextTo"/>
        <c:crossAx val="261972736"/>
        <c:crosses val="autoZero"/>
      </c:ser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>
          <a:noFill/>
        </a:ln>
      </c:spPr>
    </c:plotArea>
    <c:legend>
      <c:legendPos val="b"/>
      <c:legendEntry>
        <c:idx val="0"/>
        <c:txPr>
          <a:bodyPr rot="0" vert="horz"/>
          <a:lstStyle/>
          <a:p>
            <a:pPr>
              <a:defRPr sz="2400"/>
            </a:pPr>
            <a:endParaRPr lang="pt-BR"/>
          </a:p>
        </c:txPr>
      </c:legendEntry>
      <c:legendEntry>
        <c:idx val="1"/>
        <c:txPr>
          <a:bodyPr rot="0" vert="horz"/>
          <a:lstStyle/>
          <a:p>
            <a:pPr>
              <a:defRPr sz="2400"/>
            </a:pPr>
            <a:endParaRPr lang="pt-BR"/>
          </a:p>
        </c:txPr>
      </c:legendEntry>
      <c:overlay val="0"/>
      <c:txPr>
        <a:bodyPr rot="0" vert="horz"/>
        <a:lstStyle/>
        <a:p>
          <a:pPr>
            <a:defRPr sz="2400"/>
          </a:pPr>
          <a:endParaRPr lang="pt-BR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99824330259108E-2"/>
          <c:y val="3.8086518046709129E-2"/>
          <c:w val="0.93443390425999118"/>
          <c:h val="0.91047257607926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Autorização de Internamentos Hospitalar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lt1"/>
              </a:solidFill>
            </a:ln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 w="1968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4FEE"/>
                </a:solidFill>
              </a:ln>
              <a:effectLst>
                <a:softEdge rad="31750"/>
              </a:effectLst>
              <a:scene3d>
                <a:camera prst="orthographicFront"/>
                <a:lightRig rig="threePt" dir="t"/>
              </a:scene3d>
              <a:sp3d>
                <a:bevelT w="196850"/>
              </a:sp3d>
            </c:spPr>
            <c:extLst>
              <c:ext xmlns:c16="http://schemas.microsoft.com/office/drawing/2014/chart" uri="{C3380CC4-5D6E-409C-BE32-E72D297353CC}">
                <c16:uniqueId val="{00000001-C7CB-4BBB-9EB9-AC44B024235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rgbClr val="004FEE"/>
                </a:solidFill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>
                <a:bevelT w="196850"/>
              </a:sp3d>
            </c:spPr>
            <c:extLst>
              <c:ext xmlns:c16="http://schemas.microsoft.com/office/drawing/2014/chart" uri="{C3380CC4-5D6E-409C-BE32-E72D297353CC}">
                <c16:uniqueId val="{00000002-C7CB-4BBB-9EB9-AC44B0242355}"/>
              </c:ext>
            </c:extLst>
          </c:dPt>
          <c:dLbls>
            <c:dLbl>
              <c:idx val="0"/>
              <c:layout>
                <c:manualLayout>
                  <c:x val="-4.8309289085783471E-3"/>
                  <c:y val="0.234444303266142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CB-4BBB-9EB9-AC44B0242355}"/>
                </c:ext>
              </c:extLst>
            </c:dLbl>
            <c:dLbl>
              <c:idx val="1"/>
              <c:layout>
                <c:manualLayout>
                  <c:x val="1.7205616085374834E-3"/>
                  <c:y val="0.432935313823869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296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CB-4BBB-9EB9-AC44B0242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Planilha1!$B$2:$B$3</c:f>
              <c:numCache>
                <c:formatCode>#,##0</c:formatCode>
                <c:ptCount val="2"/>
                <c:pt idx="0" formatCode="General">
                  <c:v>274</c:v>
                </c:pt>
                <c:pt idx="1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B-4BBB-9EB9-AC44B0242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4320200"/>
        <c:axId val="684321840"/>
      </c:barChart>
      <c:catAx>
        <c:axId val="684320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4321840"/>
        <c:crosses val="autoZero"/>
        <c:auto val="1"/>
        <c:lblAlgn val="ctr"/>
        <c:lblOffset val="100"/>
        <c:noMultiLvlLbl val="0"/>
      </c:catAx>
      <c:valAx>
        <c:axId val="68432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432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131829351253368"/>
          <c:y val="1.2551226132904637E-2"/>
          <c:w val="0.22143036525456333"/>
          <c:h val="0.1271040598769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rotWithShape="1">
      <a:gsLst>
        <a:gs pos="0">
          <a:schemeClr val="accent2">
            <a:tint val="65000"/>
            <a:lumMod val="110000"/>
          </a:schemeClr>
        </a:gs>
        <a:gs pos="88000">
          <a:schemeClr val="accent2">
            <a:tint val="90000"/>
          </a:schemeClr>
        </a:gs>
      </a:gsLst>
      <a:lin ang="5400000" scaled="0"/>
    </a:gradFill>
    <a:ln w="12700" cap="rnd" cmpd="sng" algn="ctr">
      <a:solidFill>
        <a:schemeClr val="accent2"/>
      </a:solidFill>
      <a:prstDash val="solid"/>
    </a:ln>
    <a:effectLst/>
    <a:scene3d>
      <a:camera prst="orthographicFront"/>
      <a:lightRig rig="two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Autorização de Internamentos Hospitalar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 w="196850"/>
            </a:sp3d>
          </c:spPr>
          <c:explosion val="2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31750"/>
              </a:effectLst>
              <a:scene3d>
                <a:camera prst="orthographicFront"/>
                <a:lightRig rig="threePt" dir="t"/>
              </a:scene3d>
              <a:sp3d>
                <a:bevelT w="196850"/>
              </a:sp3d>
            </c:spPr>
            <c:extLst>
              <c:ext xmlns:c16="http://schemas.microsoft.com/office/drawing/2014/chart" uri="{C3380CC4-5D6E-409C-BE32-E72D297353CC}">
                <c16:uniqueId val="{00000001-C7CB-4BBB-9EB9-AC44B0242355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31750"/>
              </a:effectLst>
              <a:scene3d>
                <a:camera prst="orthographicFront"/>
                <a:lightRig rig="threePt" dir="t"/>
              </a:scene3d>
              <a:sp3d>
                <a:bevelT w="196850"/>
              </a:sp3d>
            </c:spPr>
            <c:extLst>
              <c:ext xmlns:c16="http://schemas.microsoft.com/office/drawing/2014/chart" uri="{C3380CC4-5D6E-409C-BE32-E72D297353CC}">
                <c16:uniqueId val="{00000002-C7CB-4BBB-9EB9-AC44B0242355}"/>
              </c:ext>
            </c:extLst>
          </c:dPt>
          <c:dLbls>
            <c:dLbl>
              <c:idx val="0"/>
              <c:layout>
                <c:manualLayout>
                  <c:x val="-0.23093517347174397"/>
                  <c:y val="-1.9194567458952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2017</a:t>
                    </a:r>
                  </a:p>
                  <a:p>
                    <a:r>
                      <a:rPr lang="en-US" dirty="0"/>
                      <a:t>58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CB-4BBB-9EB9-AC44B0242355}"/>
                </c:ext>
              </c:extLst>
            </c:dLbl>
            <c:dLbl>
              <c:idx val="1"/>
              <c:layout>
                <c:manualLayout>
                  <c:x val="0.23226559319458553"/>
                  <c:y val="-3.60240540279030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2018 59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CB-4BBB-9EB9-AC44B0242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Planilha1!$A$2:$A$3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Planilha1!$B$2:$B$3</c:f>
              <c:numCache>
                <c:formatCode>#,##0</c:formatCode>
                <c:ptCount val="2"/>
                <c:pt idx="0" formatCode="General">
                  <c:v>58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B-4BBB-9EB9-AC44B0242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rotWithShape="1">
      <a:gsLst>
        <a:gs pos="0">
          <a:schemeClr val="accent2">
            <a:tint val="65000"/>
            <a:lumMod val="110000"/>
          </a:schemeClr>
        </a:gs>
        <a:gs pos="88000">
          <a:schemeClr val="accent2">
            <a:tint val="90000"/>
          </a:schemeClr>
        </a:gs>
      </a:gsLst>
      <a:lin ang="5400000" scaled="0"/>
    </a:gradFill>
    <a:ln w="12700" cap="rnd" cmpd="sng" algn="ctr">
      <a:solidFill>
        <a:schemeClr val="accent2"/>
      </a:solidFill>
      <a:prstDash val="solid"/>
    </a:ln>
    <a:effectLst/>
    <a:scene3d>
      <a:camera prst="orthographicFront"/>
      <a:lightRig rig="two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378762185407987"/>
          <c:y val="0.29717429907555759"/>
          <c:w val="0.12792444625575278"/>
          <c:h val="0.2460338366511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rotWithShape="1">
      <a:gsLst>
        <a:gs pos="0">
          <a:schemeClr val="accent2">
            <a:tint val="65000"/>
            <a:lumMod val="110000"/>
          </a:schemeClr>
        </a:gs>
        <a:gs pos="88000">
          <a:schemeClr val="accent2">
            <a:tint val="90000"/>
          </a:schemeClr>
        </a:gs>
      </a:gsLst>
      <a:lin ang="5400000" scaled="0"/>
    </a:gradFill>
    <a:ln w="12700" cap="rnd" cmpd="sng" algn="ctr">
      <a:solidFill>
        <a:schemeClr val="accent2"/>
      </a:solidFill>
      <a:prstDash val="solid"/>
    </a:ln>
    <a:effectLst/>
    <a:scene3d>
      <a:camera prst="orthographicFront"/>
      <a:lightRig rig="two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  <c:userShapes r:id="rId4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Atendimento Unidade Mista Santa Isabel</c:v>
                </c:pt>
              </c:strCache>
            </c:strRef>
          </c:tx>
          <c:spPr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 w="196850"/>
            </a:sp3d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softEdge rad="31750"/>
              </a:effectLst>
              <a:scene3d>
                <a:camera prst="orthographicFront"/>
                <a:lightRig rig="threePt" dir="t"/>
              </a:scene3d>
              <a:sp3d>
                <a:bevelT w="196850"/>
              </a:sp3d>
            </c:spPr>
            <c:extLst>
              <c:ext xmlns:c16="http://schemas.microsoft.com/office/drawing/2014/chart" uri="{C3380CC4-5D6E-409C-BE32-E72D297353CC}">
                <c16:uniqueId val="{00000001-C7CB-4BBB-9EB9-AC44B02423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softEdge rad="31750"/>
              </a:effectLst>
              <a:scene3d>
                <a:camera prst="orthographicFront"/>
                <a:lightRig rig="threePt" dir="t"/>
              </a:scene3d>
              <a:sp3d>
                <a:bevelT w="196850"/>
              </a:sp3d>
            </c:spPr>
            <c:extLst>
              <c:ext xmlns:c16="http://schemas.microsoft.com/office/drawing/2014/chart" uri="{C3380CC4-5D6E-409C-BE32-E72D297353CC}">
                <c16:uniqueId val="{00000002-C7CB-4BBB-9EB9-AC44B0242355}"/>
              </c:ext>
            </c:extLst>
          </c:dPt>
          <c:dLbls>
            <c:dLbl>
              <c:idx val="0"/>
              <c:layout>
                <c:manualLayout>
                  <c:x val="-0.26285386268902272"/>
                  <c:y val="-2.43292354870336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 2017  24.162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13213507625273"/>
                      <c:h val="0.199079342273307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CB-4BBB-9EB9-AC44B0242355}"/>
                </c:ext>
              </c:extLst>
            </c:dLbl>
            <c:dLbl>
              <c:idx val="1"/>
              <c:layout>
                <c:manualLayout>
                  <c:x val="0.23656851851851851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 2018  22.497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CB-4BBB-9EB9-AC44B0242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Planilha1!$A$2:$A$3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Planilha1!$B$2:$B$3</c:f>
              <c:numCache>
                <c:formatCode>#,##0</c:formatCode>
                <c:ptCount val="2"/>
                <c:pt idx="0">
                  <c:v>24162</c:v>
                </c:pt>
                <c:pt idx="1">
                  <c:v>22497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B-4BBB-9EB9-AC44B0242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rotWithShape="1">
      <a:gsLst>
        <a:gs pos="0">
          <a:schemeClr val="accent2">
            <a:tint val="65000"/>
            <a:lumMod val="110000"/>
          </a:schemeClr>
        </a:gs>
        <a:gs pos="88000">
          <a:schemeClr val="accent2">
            <a:tint val="90000"/>
          </a:schemeClr>
        </a:gs>
      </a:gsLst>
      <a:lin ang="5400000" scaled="0"/>
    </a:gradFill>
    <a:ln w="12700" cap="rnd" cmpd="sng" algn="ctr">
      <a:solidFill>
        <a:schemeClr val="accent2"/>
      </a:solidFill>
      <a:prstDash val="solid"/>
    </a:ln>
    <a:effectLst/>
    <a:scene3d>
      <a:camera prst="orthographicFront"/>
      <a:lightRig rig="two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rotWithShape="1">
      <a:gsLst>
        <a:gs pos="0">
          <a:schemeClr val="accent2">
            <a:tint val="65000"/>
            <a:lumMod val="110000"/>
          </a:schemeClr>
        </a:gs>
        <a:gs pos="88000">
          <a:schemeClr val="accent2">
            <a:tint val="90000"/>
          </a:schemeClr>
        </a:gs>
      </a:gsLst>
      <a:lin ang="5400000" scaled="0"/>
    </a:gradFill>
    <a:ln w="12700" cap="rnd" cmpd="sng" algn="ctr">
      <a:solidFill>
        <a:schemeClr val="accent2"/>
      </a:solidFill>
      <a:prstDash val="solid"/>
    </a:ln>
    <a:effectLst/>
    <a:scene3d>
      <a:camera prst="orthographicFront"/>
      <a:lightRig rig="two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9722879684418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2.017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0134747073116784E-3"/>
                  <c:y val="0.13550323676773041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2.017   10.442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91694278771812"/>
                      <c:h val="0.108994156475838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5BA-4DC5-A7F0-44A60D1C0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TOTAIS DE ATENDIMENTOS</c:v>
                </c:pt>
              </c:strCache>
            </c:strRef>
          </c:cat>
          <c:val>
            <c:numRef>
              <c:f>Plan1!$B$2</c:f>
              <c:numCache>
                <c:formatCode>#,##0;[Red]#,##0</c:formatCode>
                <c:ptCount val="1"/>
                <c:pt idx="0">
                  <c:v>10442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9B-41FE-BA4D-94F6E2284E9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2.018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5055224210293E-2"/>
                  <c:y val="0.16776591218861858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2.018  12.635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31621382814222"/>
                      <c:h val="0.106359286637528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5BA-4DC5-A7F0-44A60D1C0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TOTAIS DE ATENDIMENTOS</c:v>
                </c:pt>
              </c:strCache>
            </c:strRef>
          </c:cat>
          <c:val>
            <c:numRef>
              <c:f>Plan1!$C$2</c:f>
              <c:numCache>
                <c:formatCode>#,##0;[Red]#,##0</c:formatCode>
                <c:ptCount val="1"/>
                <c:pt idx="0">
                  <c:v>12635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9B-41FE-BA4D-94F6E2284E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shape val="cylinder"/>
        <c:axId val="261911680"/>
        <c:axId val="261913216"/>
        <c:axId val="0"/>
      </c:bar3DChart>
      <c:catAx>
        <c:axId val="26191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61913216"/>
        <c:crosses val="autoZero"/>
        <c:auto val="1"/>
        <c:lblAlgn val="ctr"/>
        <c:lblOffset val="100"/>
        <c:noMultiLvlLbl val="0"/>
      </c:catAx>
      <c:valAx>
        <c:axId val="261913216"/>
        <c:scaling>
          <c:orientation val="minMax"/>
        </c:scaling>
        <c:delete val="1"/>
        <c:axPos val="l"/>
        <c:majorGridlines/>
        <c:numFmt formatCode="#,##0;[Red]#,##0" sourceLinked="1"/>
        <c:majorTickMark val="in"/>
        <c:minorTickMark val="in"/>
        <c:tickLblPos val="high"/>
        <c:crossAx val="26191168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threePt" dir="t"/>
        </a:scene3d>
        <a:sp3d>
          <a:bevelT w="165100" prst="coolSlant"/>
        </a:sp3d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15185706586592E-2"/>
          <c:y val="1.539526579660842E-2"/>
          <c:w val="0.8834903268257791"/>
          <c:h val="0.5399642018427224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2.017</c:v>
                </c:pt>
              </c:strCache>
            </c:strRef>
          </c:tx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B6C-4B33-8456-E5C64B01A921}"/>
              </c:ext>
            </c:extLst>
          </c:dPt>
          <c:dLbls>
            <c:dLbl>
              <c:idx val="3"/>
              <c:layout>
                <c:manualLayout>
                  <c:x val="-1.0100414756603361E-3"/>
                  <c:y val="-2.215146157785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73-4132-927C-A1DFEB2557CE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rot="0" vert="horz"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Plan1!$A$2:$A$11</c:f>
              <c:strCache>
                <c:ptCount val="10"/>
                <c:pt idx="0">
                  <c:v>DOMICÍLIO</c:v>
                </c:pt>
                <c:pt idx="1">
                  <c:v>ESCOLA/CRECHE</c:v>
                </c:pt>
                <c:pt idx="2">
                  <c:v>RUA</c:v>
                </c:pt>
                <c:pt idx="3">
                  <c:v>UBS</c:v>
                </c:pt>
                <c:pt idx="4">
                  <c:v>UNIDADE MÓVEL</c:v>
                </c:pt>
                <c:pt idx="5">
                  <c:v>OUTROS</c:v>
                </c:pt>
                <c:pt idx="6">
                  <c:v>POLO (ACADEMIA DA SAÚDE)</c:v>
                </c:pt>
                <c:pt idx="7">
                  <c:v>INSTITUIÇÃO/ABRIGO</c:v>
                </c:pt>
                <c:pt idx="8">
                  <c:v>UNIDADE PRISIONAL OU CONGÊNERES</c:v>
                </c:pt>
                <c:pt idx="9">
                  <c:v>UNIDADE SOCIOEDUCATIVA</c:v>
                </c:pt>
              </c:strCache>
            </c:strRef>
          </c:cat>
          <c:val>
            <c:numRef>
              <c:f>Plan1!$B$2:$B$11</c:f>
              <c:numCache>
                <c:formatCode>#,##0;[Red]#,##0</c:formatCode>
                <c:ptCount val="10"/>
                <c:pt idx="0">
                  <c:v>390</c:v>
                </c:pt>
                <c:pt idx="1">
                  <c:v>3</c:v>
                </c:pt>
                <c:pt idx="2">
                  <c:v>2</c:v>
                </c:pt>
                <c:pt idx="3">
                  <c:v>714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9973-4132-927C-A1DFEB2557C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2.018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23204540493341E-3"/>
                  <c:y val="-7.4367863566531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6C-4B33-8456-E5C64B01A921}"/>
                </c:ext>
              </c:extLst>
            </c:dLbl>
            <c:dLbl>
              <c:idx val="2"/>
              <c:layout>
                <c:manualLayout>
                  <c:x val="2.7186203885614497E-3"/>
                  <c:y val="-2.1218309456267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6C-4B33-8456-E5C64B01A921}"/>
                </c:ext>
              </c:extLst>
            </c:dLbl>
            <c:dLbl>
              <c:idx val="3"/>
              <c:layout>
                <c:manualLayout>
                  <c:x val="0"/>
                  <c:y val="-4.3369771034120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6C-4B33-8456-E5C64B01A921}"/>
                </c:ext>
              </c:extLst>
            </c:dLbl>
            <c:dLbl>
              <c:idx val="4"/>
              <c:layout>
                <c:manualLayout>
                  <c:x val="2.6648111765989958E-3"/>
                  <c:y val="-2.1218309456267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6C-4B33-8456-E5C64B01A921}"/>
                </c:ext>
              </c:extLst>
            </c:dLbl>
            <c:dLbl>
              <c:idx val="5"/>
              <c:layout>
                <c:manualLayout>
                  <c:x val="-2.8260205195372191E-3"/>
                  <c:y val="-2.1218309456267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6C-4B33-8456-E5C64B01A921}"/>
                </c:ext>
              </c:extLst>
            </c:dLbl>
            <c:dLbl>
              <c:idx val="6"/>
              <c:layout>
                <c:manualLayout>
                  <c:x val="4.2659899585243393E-3"/>
                  <c:y val="-1.5031598100625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6C-4B33-8456-E5C64B01A921}"/>
                </c:ext>
              </c:extLst>
            </c:dLbl>
            <c:dLbl>
              <c:idx val="7"/>
              <c:layout>
                <c:manualLayout>
                  <c:x val="-1.4398602925125518E-3"/>
                  <c:y val="-2.1218309456267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6C-4B33-8456-E5C64B01A921}"/>
                </c:ext>
              </c:extLst>
            </c:dLbl>
            <c:dLbl>
              <c:idx val="8"/>
              <c:layout>
                <c:manualLayout>
                  <c:x val="-1.3324601615367824E-3"/>
                  <c:y val="-2.1218309456267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B6C-4B33-8456-E5C64B01A921}"/>
                </c:ext>
              </c:extLst>
            </c:dLbl>
            <c:dLbl>
              <c:idx val="9"/>
              <c:layout>
                <c:manualLayout>
                  <c:x val="-1.4398602925125518E-3"/>
                  <c:y val="-2.1218309456267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6C-4B33-8456-E5C64B01A921}"/>
                </c:ext>
              </c:extLst>
            </c:dLbl>
            <c:dLbl>
              <c:idx val="10"/>
              <c:layout>
                <c:manualLayout>
                  <c:x val="0"/>
                  <c:y val="-3.8980969920196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6C-4B33-8456-E5C64B01A9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Plan1!$A$2:$A$11</c:f>
              <c:strCache>
                <c:ptCount val="10"/>
                <c:pt idx="0">
                  <c:v>DOMICÍLIO</c:v>
                </c:pt>
                <c:pt idx="1">
                  <c:v>ESCOLA/CRECHE</c:v>
                </c:pt>
                <c:pt idx="2">
                  <c:v>RUA</c:v>
                </c:pt>
                <c:pt idx="3">
                  <c:v>UBS</c:v>
                </c:pt>
                <c:pt idx="4">
                  <c:v>UNIDADE MÓVEL</c:v>
                </c:pt>
                <c:pt idx="5">
                  <c:v>OUTROS</c:v>
                </c:pt>
                <c:pt idx="6">
                  <c:v>POLO (ACADEMIA DA SAÚDE)</c:v>
                </c:pt>
                <c:pt idx="7">
                  <c:v>INSTITUIÇÃO/ABRIGO</c:v>
                </c:pt>
                <c:pt idx="8">
                  <c:v>UNIDADE PRISIONAL OU CONGÊNERES</c:v>
                </c:pt>
                <c:pt idx="9">
                  <c:v>UNIDADE SOCIOEDUCATIVA</c:v>
                </c:pt>
              </c:strCache>
            </c:strRef>
          </c:cat>
          <c:val>
            <c:numRef>
              <c:f>Plan1!$C$2:$C$11</c:f>
              <c:numCache>
                <c:formatCode>#,##0;[Red]#,##0</c:formatCode>
                <c:ptCount val="10"/>
                <c:pt idx="0">
                  <c:v>382</c:v>
                </c:pt>
                <c:pt idx="1">
                  <c:v>4</c:v>
                </c:pt>
                <c:pt idx="2">
                  <c:v>6</c:v>
                </c:pt>
                <c:pt idx="3">
                  <c:v>9221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9973-4132-927C-A1DFEB255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72"/>
        <c:shape val="box"/>
        <c:axId val="262194304"/>
        <c:axId val="262195840"/>
        <c:axId val="261837696"/>
      </c:bar3DChart>
      <c:catAx>
        <c:axId val="26219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/>
          <a:lstStyle/>
          <a:p>
            <a:pPr>
              <a:defRPr sz="1400" b="1"/>
            </a:pPr>
            <a:endParaRPr lang="pt-BR"/>
          </a:p>
        </c:txPr>
        <c:crossAx val="262195840"/>
        <c:crosses val="autoZero"/>
        <c:auto val="1"/>
        <c:lblAlgn val="ctr"/>
        <c:lblOffset val="100"/>
        <c:noMultiLvlLbl val="0"/>
      </c:catAx>
      <c:valAx>
        <c:axId val="262195840"/>
        <c:scaling>
          <c:orientation val="minMax"/>
        </c:scaling>
        <c:delete val="1"/>
        <c:axPos val="l"/>
        <c:majorGridlines/>
        <c:numFmt formatCode="#,##0;[Red]#,##0" sourceLinked="1"/>
        <c:majorTickMark val="none"/>
        <c:minorTickMark val="none"/>
        <c:tickLblPos val="nextTo"/>
        <c:crossAx val="262194304"/>
        <c:crosses val="autoZero"/>
        <c:crossBetween val="between"/>
      </c:valAx>
      <c:serAx>
        <c:axId val="261837696"/>
        <c:scaling>
          <c:orientation val="minMax"/>
        </c:scaling>
        <c:delete val="1"/>
        <c:axPos val="b"/>
        <c:majorTickMark val="out"/>
        <c:minorTickMark val="none"/>
        <c:tickLblPos val="nextTo"/>
        <c:crossAx val="262195840"/>
        <c:crosses val="autoZero"/>
      </c:serAx>
    </c:plotArea>
    <c:legend>
      <c:legendPos val="b"/>
      <c:legendEntry>
        <c:idx val="0"/>
        <c:txPr>
          <a:bodyPr rot="0" vert="horz"/>
          <a:lstStyle/>
          <a:p>
            <a:pPr>
              <a:defRPr sz="2400"/>
            </a:pPr>
            <a:endParaRPr lang="pt-BR"/>
          </a:p>
        </c:txPr>
      </c:legendEntry>
      <c:legendEntry>
        <c:idx val="1"/>
        <c:txPr>
          <a:bodyPr rot="0" vert="horz"/>
          <a:lstStyle/>
          <a:p>
            <a:pPr>
              <a:defRPr sz="2400"/>
            </a:pPr>
            <a:endParaRPr lang="pt-BR"/>
          </a:p>
        </c:txPr>
      </c:legendEntry>
      <c:layout>
        <c:manualLayout>
          <c:xMode val="edge"/>
          <c:yMode val="edge"/>
          <c:x val="5.7162247764495661E-2"/>
          <c:y val="0.85163251547274255"/>
          <c:w val="0.34030696775729768"/>
          <c:h val="9.417678051419133E-2"/>
        </c:manualLayout>
      </c:layout>
      <c:overlay val="0"/>
      <c:txPr>
        <a:bodyPr rot="0" vert="horz"/>
        <a:lstStyle/>
        <a:p>
          <a:pPr>
            <a:defRPr sz="2400"/>
          </a:pPr>
          <a:endParaRPr lang="pt-BR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763078863518977E-3"/>
          <c:y val="1.3341110247009595E-2"/>
          <c:w val="0.9855096435545464"/>
          <c:h val="0.85297895569902382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400"/>
                </a:pPr>
                <a:endParaRPr lang="pt-BR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Consultas odontológicas</c:v>
                </c:pt>
                <c:pt idx="1">
                  <c:v>NASF</c:v>
                </c:pt>
                <c:pt idx="2">
                  <c:v>Atividades coletivas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2069</c:v>
                </c:pt>
                <c:pt idx="1">
                  <c:v>2173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A-45E4-9D74-8811B1ECBF8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Consultas odontológicas</c:v>
                </c:pt>
                <c:pt idx="1">
                  <c:v>NASF</c:v>
                </c:pt>
                <c:pt idx="2">
                  <c:v>Atividades coletivas</c:v>
                </c:pt>
              </c:strCache>
            </c:strRef>
          </c:cat>
          <c:val>
            <c:numRef>
              <c:f>Plan1!$C$2:$C$4</c:f>
              <c:numCache>
                <c:formatCode>#,##0</c:formatCode>
                <c:ptCount val="3"/>
                <c:pt idx="0">
                  <c:v>1911</c:v>
                </c:pt>
                <c:pt idx="1">
                  <c:v>2231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BA-45E4-9D74-8811B1ECB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1611520"/>
        <c:axId val="261613056"/>
        <c:axId val="0"/>
      </c:bar3DChart>
      <c:catAx>
        <c:axId val="261611520"/>
        <c:scaling>
          <c:orientation val="minMax"/>
        </c:scaling>
        <c:delete val="0"/>
        <c:axPos val="b"/>
        <c:numFmt formatCode="General" sourceLinked="0"/>
        <c:majorTickMark val="out"/>
        <c:minorTickMark val="cross"/>
        <c:tickLblPos val="nextTo"/>
        <c:txPr>
          <a:bodyPr rot="0"/>
          <a:lstStyle/>
          <a:p>
            <a:pPr>
              <a:defRPr/>
            </a:pPr>
            <a:endParaRPr lang="pt-BR"/>
          </a:p>
        </c:txPr>
        <c:crossAx val="261613056"/>
        <c:crosses val="autoZero"/>
        <c:auto val="1"/>
        <c:lblAlgn val="ctr"/>
        <c:lblOffset val="100"/>
        <c:noMultiLvlLbl val="1"/>
      </c:catAx>
      <c:valAx>
        <c:axId val="261613056"/>
        <c:scaling>
          <c:orientation val="minMax"/>
        </c:scaling>
        <c:delete val="1"/>
        <c:axPos val="l"/>
        <c:majorGridlines/>
        <c:numFmt formatCode="#,##0" sourceLinked="1"/>
        <c:majorTickMark val="cross"/>
        <c:minorTickMark val="cross"/>
        <c:tickLblPos val="nextTo"/>
        <c:crossAx val="261611520"/>
        <c:crosses val="autoZero"/>
        <c:crossBetween val="between"/>
      </c:valAx>
      <c:spPr>
        <a:pattFill prst="smGrid">
          <a:fgClr>
            <a:schemeClr val="accent1"/>
          </a:fgClr>
          <a:bgClr>
            <a:schemeClr val="bg1"/>
          </a:bgClr>
        </a:pattFill>
        <a:scene3d>
          <a:camera prst="orthographicFront"/>
          <a:lightRig rig="threePt" dir="t"/>
        </a:scene3d>
        <a:sp3d>
          <a:bevelT w="114300" prst="artDeco"/>
        </a:sp3d>
      </c:spPr>
    </c:plotArea>
    <c:legend>
      <c:legendPos val="r"/>
      <c:layout>
        <c:manualLayout>
          <c:xMode val="edge"/>
          <c:yMode val="edge"/>
          <c:x val="0.69722695966983861"/>
          <c:y val="0.11463962837978586"/>
          <c:w val="0.11951911569329542"/>
          <c:h val="0.1645625"/>
        </c:manualLayout>
      </c:layout>
      <c:overlay val="1"/>
      <c:txPr>
        <a:bodyPr/>
        <a:lstStyle/>
        <a:p>
          <a:pPr>
            <a:defRPr sz="2400"/>
          </a:pPr>
          <a:endParaRPr lang="pt-BR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83487044356647E-4"/>
          <c:y val="0"/>
          <c:w val="0.99966216512955641"/>
          <c:h val="0.8859991883358565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'Outros tipos de Atendimento'!$B$1</c:f>
              <c:strCache>
                <c:ptCount val="1"/>
                <c:pt idx="0">
                  <c:v>2017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1.693480101608837E-3"/>
                  <c:y val="-4.68829764344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5F-4A28-BA40-9F4DACE08D6F}"/>
                </c:ext>
              </c:extLst>
            </c:dLbl>
            <c:dLbl>
              <c:idx val="1"/>
              <c:layout>
                <c:manualLayout>
                  <c:x val="7.2709705753184013E-3"/>
                  <c:y val="0.25188484897437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5F-4A28-BA40-9F4DACE08D6F}"/>
                </c:ext>
              </c:extLst>
            </c:dLbl>
            <c:dLbl>
              <c:idx val="2"/>
              <c:layout>
                <c:manualLayout>
                  <c:x val="2.4896794027227786E-3"/>
                  <c:y val="0.12234265946510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5F-4A28-BA40-9F4DACE08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'Outros tipos de Atendimento'!$A$2:$A$4</c:f>
              <c:strCache>
                <c:ptCount val="3"/>
                <c:pt idx="0">
                  <c:v>Consulta de Manutenção</c:v>
                </c:pt>
                <c:pt idx="1">
                  <c:v>Consulta de Retorno</c:v>
                </c:pt>
                <c:pt idx="2">
                  <c:v>Primeira Consulta</c:v>
                </c:pt>
              </c:strCache>
            </c:strRef>
          </c:cat>
          <c:val>
            <c:numRef>
              <c:f>'Outros tipos de Atendimento'!$B$2:$B$4</c:f>
              <c:numCache>
                <c:formatCode>#,##0</c:formatCode>
                <c:ptCount val="3"/>
                <c:pt idx="0" formatCode="General">
                  <c:v>137</c:v>
                </c:pt>
                <c:pt idx="1">
                  <c:v>1108</c:v>
                </c:pt>
                <c:pt idx="2" formatCode="General">
                  <c:v>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8E-44DE-982E-8F91817AA887}"/>
            </c:ext>
          </c:extLst>
        </c:ser>
        <c:ser>
          <c:idx val="1"/>
          <c:order val="1"/>
          <c:tx>
            <c:strRef>
              <c:f>'Outros tipos de Atendimento'!$C$1</c:f>
              <c:strCache>
                <c:ptCount val="1"/>
                <c:pt idx="0">
                  <c:v>2018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1.693480101608837E-3"/>
                  <c:y val="-6.9208203307930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5F-4A28-BA40-9F4DACE08D6F}"/>
                </c:ext>
              </c:extLst>
            </c:dLbl>
            <c:dLbl>
              <c:idx val="1"/>
              <c:layout>
                <c:manualLayout>
                  <c:x val="9.7606499780411807E-3"/>
                  <c:y val="0.27186669099136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5F-4A28-BA40-9F4DACE08D6F}"/>
                </c:ext>
              </c:extLst>
            </c:dLbl>
            <c:dLbl>
              <c:idx val="2"/>
              <c:layout>
                <c:manualLayout>
                  <c:x val="1.3345630215195331E-2"/>
                  <c:y val="0.138769563877754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5F-4A28-BA40-9F4DACE08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just"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'Outros tipos de Atendimento'!$A$2:$A$4</c:f>
              <c:strCache>
                <c:ptCount val="3"/>
                <c:pt idx="0">
                  <c:v>Consulta de Manutenção</c:v>
                </c:pt>
                <c:pt idx="1">
                  <c:v>Consulta de Retorno</c:v>
                </c:pt>
                <c:pt idx="2">
                  <c:v>Primeira Consulta</c:v>
                </c:pt>
              </c:strCache>
            </c:strRef>
          </c:cat>
          <c:val>
            <c:numRef>
              <c:f>'Outros tipos de Atendimento'!$C$2:$C$4</c:f>
              <c:numCache>
                <c:formatCode>#,##0</c:formatCode>
                <c:ptCount val="3"/>
                <c:pt idx="0" formatCode="General">
                  <c:v>30</c:v>
                </c:pt>
                <c:pt idx="1">
                  <c:v>1110</c:v>
                </c:pt>
                <c:pt idx="2">
                  <c:v>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8E-44DE-982E-8F91817AA8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"/>
        <c:shape val="cylinder"/>
        <c:axId val="261467520"/>
        <c:axId val="261475712"/>
        <c:axId val="0"/>
      </c:bar3DChart>
      <c:catAx>
        <c:axId val="261467520"/>
        <c:scaling>
          <c:orientation val="minMax"/>
        </c:scaling>
        <c:delete val="0"/>
        <c:axPos val="b"/>
        <c:numFmt formatCode="General" sourceLinked="0"/>
        <c:majorTickMark val="out"/>
        <c:minorTickMark val="cross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261475712"/>
        <c:crosses val="autoZero"/>
        <c:auto val="1"/>
        <c:lblAlgn val="ctr"/>
        <c:lblOffset val="100"/>
        <c:noMultiLvlLbl val="1"/>
      </c:catAx>
      <c:valAx>
        <c:axId val="2614757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cross"/>
        <c:tickLblPos val="nextTo"/>
        <c:crossAx val="261467520"/>
        <c:crosses val="autoZero"/>
        <c:crossBetween val="between"/>
      </c:valAx>
      <c:spPr>
        <a:gradFill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3.4699407281964453E-2"/>
          <c:y val="9.8701204016164612E-2"/>
          <c:w val="0.13788088300986084"/>
          <c:h val="0.17382965959957877"/>
        </c:manualLayout>
      </c:layout>
      <c:overlay val="0"/>
    </c:legend>
    <c:plotVisOnly val="1"/>
    <c:dispBlanksAs val="zero"/>
    <c:showDLblsOverMax val="1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2400"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7T19:03:53.834" idx="1">
    <p:pos x="5760" y="569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A00CA-3824-4012-A6CC-A71F4E0A6EAE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8F1EFCA-0815-4104-96C9-EA887454638F}">
      <dgm:prSet custT="1"/>
      <dgm:spPr/>
      <dgm:t>
        <a:bodyPr/>
        <a:lstStyle/>
        <a:p>
          <a:pPr algn="ctr" rtl="0"/>
          <a:r>
            <a:rPr lang="pt-BR" sz="2000" b="1" dirty="0">
              <a:solidFill>
                <a:srgbClr val="1A0C6C"/>
              </a:solidFill>
            </a:rPr>
            <a:t>Receitas dispensadas  2017              Receitas dispensadas 2018</a:t>
          </a:r>
        </a:p>
        <a:p>
          <a:pPr algn="ctr" rtl="0"/>
          <a:endParaRPr lang="pt-BR" sz="2000" b="1" dirty="0">
            <a:solidFill>
              <a:srgbClr val="C00000"/>
            </a:solidFill>
          </a:endParaRPr>
        </a:p>
      </dgm:t>
    </dgm:pt>
    <dgm:pt modelId="{B3CA8456-E973-4F26-9400-0FE880CE01FD}" type="parTrans" cxnId="{3CAB69A7-9FF6-4536-9D65-C46E3583A81B}">
      <dgm:prSet/>
      <dgm:spPr/>
      <dgm:t>
        <a:bodyPr/>
        <a:lstStyle/>
        <a:p>
          <a:endParaRPr lang="pt-BR"/>
        </a:p>
      </dgm:t>
    </dgm:pt>
    <dgm:pt modelId="{8103711F-C8B3-49D5-B7A8-2C61EB69D14F}" type="sibTrans" cxnId="{3CAB69A7-9FF6-4536-9D65-C46E3583A81B}">
      <dgm:prSet/>
      <dgm:spPr/>
      <dgm:t>
        <a:bodyPr/>
        <a:lstStyle/>
        <a:p>
          <a:endParaRPr lang="pt-BR"/>
        </a:p>
      </dgm:t>
    </dgm:pt>
    <dgm:pt modelId="{B8E69034-309B-4534-8A67-9E256372E8E4}" type="pres">
      <dgm:prSet presAssocID="{186A00CA-3824-4012-A6CC-A71F4E0A6EAE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2E811B-8F69-4D43-9BB7-323D6EFBD889}" type="pres">
      <dgm:prSet presAssocID="{88F1EFCA-0815-4104-96C9-EA887454638F}" presName="circle1" presStyleLbl="lnNode1" presStyleIdx="0" presStyleCnt="1" custLinFactNeighborX="22353" custLinFactNeighborY="-544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8D9609EF-787B-4B55-AFF9-AA9C7A109EED}" type="pres">
      <dgm:prSet presAssocID="{88F1EFCA-0815-4104-96C9-EA887454638F}" presName="text1" presStyleLbl="revTx" presStyleIdx="0" presStyleCnt="1" custAng="0" custScaleX="412160" custScaleY="32093" custLinFactNeighborX="-38627" custLinFactNeighborY="86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BF44E9-FC8A-4569-8411-8B504C63C56A}" type="pres">
      <dgm:prSet presAssocID="{88F1EFCA-0815-4104-96C9-EA887454638F}" presName="line1" presStyleLbl="callout" presStyleIdx="0" presStyleCnt="2" custFlipVert="1" custFlipHor="0" custSzY="64422" custLinFactX="300000" custLinFactY="6281144" custLinFactNeighborX="325003" custLinFactNeighborY="6300000"/>
      <dgm:spPr/>
    </dgm:pt>
    <dgm:pt modelId="{79D6AD63-E796-4B0C-822D-C50A384DAAC8}" type="pres">
      <dgm:prSet presAssocID="{88F1EFCA-0815-4104-96C9-EA887454638F}" presName="d1" presStyleLbl="callout" presStyleIdx="1" presStyleCnt="2" custScaleX="84846" custScaleY="81742" custLinFactX="100000" custLinFactNeighborX="109167" custLinFactNeighborY="69032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3CAB69A7-9FF6-4536-9D65-C46E3583A81B}" srcId="{186A00CA-3824-4012-A6CC-A71F4E0A6EAE}" destId="{88F1EFCA-0815-4104-96C9-EA887454638F}" srcOrd="0" destOrd="0" parTransId="{B3CA8456-E973-4F26-9400-0FE880CE01FD}" sibTransId="{8103711F-C8B3-49D5-B7A8-2C61EB69D14F}"/>
    <dgm:cxn modelId="{4D0C3425-38E7-4880-86C4-1CB468C1DCAC}" type="presOf" srcId="{88F1EFCA-0815-4104-96C9-EA887454638F}" destId="{8D9609EF-787B-4B55-AFF9-AA9C7A109EED}" srcOrd="0" destOrd="0" presId="urn:microsoft.com/office/officeart/2005/8/layout/target1"/>
    <dgm:cxn modelId="{42444D9E-698B-49C2-941D-B0238BB5C33E}" type="presOf" srcId="{186A00CA-3824-4012-A6CC-A71F4E0A6EAE}" destId="{B8E69034-309B-4534-8A67-9E256372E8E4}" srcOrd="0" destOrd="0" presId="urn:microsoft.com/office/officeart/2005/8/layout/target1"/>
    <dgm:cxn modelId="{73904191-3D69-45DB-99E9-9BD7B9312DE5}" type="presParOf" srcId="{B8E69034-309B-4534-8A67-9E256372E8E4}" destId="{F52E811B-8F69-4D43-9BB7-323D6EFBD889}" srcOrd="0" destOrd="0" presId="urn:microsoft.com/office/officeart/2005/8/layout/target1"/>
    <dgm:cxn modelId="{925FAA36-5AC5-4F34-A3A2-C2C45AFDB73F}" type="presParOf" srcId="{B8E69034-309B-4534-8A67-9E256372E8E4}" destId="{8D9609EF-787B-4B55-AFF9-AA9C7A109EED}" srcOrd="1" destOrd="0" presId="urn:microsoft.com/office/officeart/2005/8/layout/target1"/>
    <dgm:cxn modelId="{ECCC4EE7-9518-449F-AA44-F2C2202688EF}" type="presParOf" srcId="{B8E69034-309B-4534-8A67-9E256372E8E4}" destId="{E7BF44E9-FC8A-4569-8411-8B504C63C56A}" srcOrd="2" destOrd="0" presId="urn:microsoft.com/office/officeart/2005/8/layout/target1"/>
    <dgm:cxn modelId="{1C4D4A58-593C-43A9-AE23-FE4D93688E8C}" type="presParOf" srcId="{B8E69034-309B-4534-8A67-9E256372E8E4}" destId="{79D6AD63-E796-4B0C-822D-C50A384DAAC8}" srcOrd="3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E811B-8F69-4D43-9BB7-323D6EFBD889}">
      <dsp:nvSpPr>
        <dsp:cNvPr id="0" name=""/>
        <dsp:cNvSpPr/>
      </dsp:nvSpPr>
      <dsp:spPr>
        <a:xfrm>
          <a:off x="122746" y="840641"/>
          <a:ext cx="4038303" cy="4038303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8D9609EF-787B-4B55-AFF9-AA9C7A109EED}">
      <dsp:nvSpPr>
        <dsp:cNvPr id="0" name=""/>
        <dsp:cNvSpPr/>
      </dsp:nvSpPr>
      <dsp:spPr>
        <a:xfrm>
          <a:off x="0" y="431724"/>
          <a:ext cx="8322136" cy="540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rgbClr val="1A0C6C"/>
              </a:solidFill>
            </a:rPr>
            <a:t>Receitas dispensadas  2017              Receitas dispensadas 2018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>
            <a:solidFill>
              <a:srgbClr val="C00000"/>
            </a:solidFill>
          </a:endParaRPr>
        </a:p>
      </dsp:txBody>
      <dsp:txXfrm>
        <a:off x="0" y="431724"/>
        <a:ext cx="8322136" cy="540005"/>
      </dsp:txXfrm>
    </dsp:sp>
    <dsp:sp modelId="{E7BF44E9-FC8A-4569-8411-8B504C63C56A}">
      <dsp:nvSpPr>
        <dsp:cNvPr id="0" name=""/>
        <dsp:cNvSpPr/>
      </dsp:nvSpPr>
      <dsp:spPr>
        <a:xfrm flipV="1">
          <a:off x="6581571" y="5319983"/>
          <a:ext cx="504787" cy="6442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6AD63-E796-4B0C-822D-C50A384DAAC8}">
      <dsp:nvSpPr>
        <dsp:cNvPr id="0" name=""/>
        <dsp:cNvSpPr/>
      </dsp:nvSpPr>
      <dsp:spPr>
        <a:xfrm rot="5400000">
          <a:off x="5871802" y="2632957"/>
          <a:ext cx="2064219" cy="1854506"/>
        </a:xfrm>
        <a:prstGeom prst="line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0.57087</cdr:x>
      <cdr:y>0.80125</cdr:y>
    </cdr:from>
    <cdr:to>
      <cdr:x>0.95536</cdr:x>
      <cdr:y>0.87792</cdr:y>
    </cdr:to>
    <cdr:sp macro="" textlink="">
      <cdr:nvSpPr>
        <cdr:cNvPr id="2" name="CaixaDeTexto 3"/>
        <cdr:cNvSpPr txBox="1"/>
      </cdr:nvSpPr>
      <cdr:spPr>
        <a:xfrm xmlns:a="http://schemas.openxmlformats.org/drawingml/2006/main">
          <a:off x="5220072" y="4824608"/>
          <a:ext cx="351570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400" b="1" dirty="0"/>
            <a:t>Incremento de 35,86%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0.58139</cdr:x>
      <cdr:y>0.70423</cdr:y>
    </cdr:from>
    <cdr:to>
      <cdr:x>0.98715</cdr:x>
      <cdr:y>0.79453</cdr:y>
    </cdr:to>
    <cdr:sp macro="" textlink="">
      <cdr:nvSpPr>
        <cdr:cNvPr id="2" name="CaixaDeTexto 4"/>
        <cdr:cNvSpPr txBox="1"/>
      </cdr:nvSpPr>
      <cdr:spPr>
        <a:xfrm xmlns:a="http://schemas.openxmlformats.org/drawingml/2006/main">
          <a:off x="4987988" y="3600400"/>
          <a:ext cx="3481206" cy="461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400" b="1" dirty="0"/>
            <a:t>Incremento de 28,34%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0.37548</cdr:x>
      <cdr:y>0.77367</cdr:y>
    </cdr:from>
    <cdr:to>
      <cdr:x>0.47588</cdr:x>
      <cdr:y>0.84424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419872" y="4595622"/>
          <a:ext cx="914443" cy="419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en-US" sz="1600" b="1" dirty="0"/>
            <a:t>R$ 19.649,70</a:t>
          </a:r>
        </a:p>
        <a:p xmlns:a="http://schemas.openxmlformats.org/drawingml/2006/main">
          <a:endParaRPr lang="pt-BR" sz="2800" b="1" dirty="0"/>
        </a:p>
      </cdr:txBody>
    </cdr:sp>
  </cdr:relSizeAnchor>
  <cdr:relSizeAnchor xmlns:cdr="http://schemas.openxmlformats.org/drawingml/2006/chartDrawing">
    <cdr:from>
      <cdr:x>0.59685</cdr:x>
      <cdr:y>0.76155</cdr:y>
    </cdr:from>
    <cdr:to>
      <cdr:x>0.72096</cdr:x>
      <cdr:y>0.82216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436096" y="4523613"/>
          <a:ext cx="1130408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en-US" sz="1600" b="1" dirty="0">
              <a:solidFill>
                <a:schemeClr val="bg1"/>
              </a:solidFill>
            </a:rPr>
            <a:t>R$ 17.198,32</a:t>
          </a:r>
        </a:p>
        <a:p xmlns:a="http://schemas.openxmlformats.org/drawingml/2006/main">
          <a:endParaRPr lang="pt-BR" sz="28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0.32562</cdr:x>
      <cdr:y>0.01389</cdr:y>
    </cdr:from>
    <cdr:to>
      <cdr:x>0.64193</cdr:x>
      <cdr:y>0.09722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520280" y="72008"/>
          <a:ext cx="24482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pt-BR" sz="2000" dirty="0">
            <a:solidFill>
              <a:srgbClr val="0070C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0.00386</cdr:y>
    </cdr:from>
    <cdr:to>
      <cdr:x>0.99455</cdr:x>
      <cdr:y>0.99948</cdr:y>
    </cdr:to>
    <cdr:sp macro="" textlink="">
      <cdr:nvSpPr>
        <cdr:cNvPr id="2" name="Subtítulo 2">
          <a:extLst xmlns:a="http://schemas.openxmlformats.org/drawingml/2006/main">
            <a:ext uri="{FF2B5EF4-FFF2-40B4-BE49-F238E27FC236}">
              <a16:creationId xmlns:a16="http://schemas.microsoft.com/office/drawing/2014/main" id="{B19658C6-2311-4B99-9BF3-BF5AD94C9AFE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22448"/>
          <a:ext cx="9144000" cy="578281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t">
          <a:normAutofit fontScale="25000" lnSpcReduction="20000"/>
        </a:bodyPr>
        <a:lstStyle xmlns:a="http://schemas.openxmlformats.org/drawingml/2006/main">
          <a:lvl1pPr marL="0" indent="0" algn="r" defTabSz="457200" rtl="0" eaLnBrk="1" latinLnBrk="0" hangingPunct="1">
            <a:spcBef>
              <a:spcPts val="1000"/>
            </a:spcBef>
            <a:spcAft>
              <a:spcPts val="0"/>
            </a:spcAft>
            <a:buClr>
              <a:schemeClr val="accent1"/>
            </a:buClr>
            <a:buSzPct val="80000"/>
            <a:buFont typeface="Wingdings 3" charset="2"/>
            <a:buNone/>
            <a:defRPr sz="1800" kern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lvl1pPr>
          <a:lvl2pPr marL="457200" indent="0" algn="ctr" defTabSz="457200" rtl="0" eaLnBrk="1" latinLnBrk="0" hangingPunct="1">
            <a:spcBef>
              <a:spcPts val="1000"/>
            </a:spcBef>
            <a:spcAft>
              <a:spcPts val="0"/>
            </a:spcAft>
            <a:buClr>
              <a:schemeClr val="accent1"/>
            </a:buClr>
            <a:buSzPct val="80000"/>
            <a:buFont typeface="Wingdings 3" charset="2"/>
            <a:buNone/>
            <a:defRPr sz="16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2pPr>
          <a:lvl3pPr marL="914400" indent="0" algn="ctr" defTabSz="457200" rtl="0" eaLnBrk="1" latinLnBrk="0" hangingPunct="1">
            <a:spcBef>
              <a:spcPts val="1000"/>
            </a:spcBef>
            <a:spcAft>
              <a:spcPts val="0"/>
            </a:spcAft>
            <a:buClr>
              <a:schemeClr val="accent1"/>
            </a:buClr>
            <a:buSzPct val="80000"/>
            <a:buFont typeface="Wingdings 3" charset="2"/>
            <a:buNone/>
            <a:defRPr sz="14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3pPr>
          <a:lvl4pPr marL="1371600" indent="0" algn="ctr" defTabSz="457200" rtl="0" eaLnBrk="1" latinLnBrk="0" hangingPunct="1">
            <a:spcBef>
              <a:spcPts val="1000"/>
            </a:spcBef>
            <a:spcAft>
              <a:spcPts val="0"/>
            </a:spcAft>
            <a:buClr>
              <a:schemeClr val="accent1"/>
            </a:buClr>
            <a:buSzPct val="80000"/>
            <a:buFont typeface="Wingdings 3" charset="2"/>
            <a:buNone/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4pPr>
          <a:lvl5pPr marL="1828800" indent="0" algn="ctr" defTabSz="457200" rtl="0" eaLnBrk="1" latinLnBrk="0" hangingPunct="1">
            <a:spcBef>
              <a:spcPts val="1000"/>
            </a:spcBef>
            <a:spcAft>
              <a:spcPts val="0"/>
            </a:spcAft>
            <a:buClr>
              <a:schemeClr val="accent1"/>
            </a:buClr>
            <a:buSzPct val="80000"/>
            <a:buFont typeface="Wingdings 3" charset="2"/>
            <a:buNone/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5pPr>
          <a:lvl6pPr marL="2286000" indent="0" algn="ctr" defTabSz="457200" rtl="0" eaLnBrk="1" latinLnBrk="0" hangingPunct="1">
            <a:spcBef>
              <a:spcPts val="1000"/>
            </a:spcBef>
            <a:spcAft>
              <a:spcPts val="0"/>
            </a:spcAft>
            <a:buClr>
              <a:schemeClr val="accent1"/>
            </a:buClr>
            <a:buSzPct val="80000"/>
            <a:buFont typeface="Wingdings 3" charset="2"/>
            <a:buNone/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6pPr>
          <a:lvl7pPr marL="2743200" indent="0" algn="ctr" defTabSz="457200" rtl="0" eaLnBrk="1" latinLnBrk="0" hangingPunct="1">
            <a:spcBef>
              <a:spcPts val="1000"/>
            </a:spcBef>
            <a:spcAft>
              <a:spcPts val="0"/>
            </a:spcAft>
            <a:buClr>
              <a:schemeClr val="accent1"/>
            </a:buClr>
            <a:buSzPct val="80000"/>
            <a:buFont typeface="Wingdings 3" charset="2"/>
            <a:buNone/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7pPr>
          <a:lvl8pPr marL="3200400" indent="0" algn="ctr" defTabSz="457200" rtl="0" eaLnBrk="1" latinLnBrk="0" hangingPunct="1">
            <a:spcBef>
              <a:spcPts val="1000"/>
            </a:spcBef>
            <a:spcAft>
              <a:spcPts val="0"/>
            </a:spcAft>
            <a:buClr>
              <a:schemeClr val="accent1"/>
            </a:buClr>
            <a:buSzPct val="80000"/>
            <a:buFont typeface="Wingdings 3" charset="2"/>
            <a:buNone/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8pPr>
          <a:lvl9pPr marL="3657600" indent="0" algn="ctr" defTabSz="457200" rtl="0" eaLnBrk="1" latinLnBrk="0" hangingPunct="1">
            <a:spcBef>
              <a:spcPts val="1000"/>
            </a:spcBef>
            <a:spcAft>
              <a:spcPts val="0"/>
            </a:spcAft>
            <a:buClr>
              <a:schemeClr val="accent1"/>
            </a:buClr>
            <a:buSzPct val="80000"/>
            <a:buFont typeface="Wingdings 3" charset="2"/>
            <a:buNone/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8000" b="1" dirty="0">
              <a:solidFill>
                <a:srgbClr val="0070C0"/>
              </a:solidFill>
            </a:rPr>
            <a:t>Total de 58 </a:t>
          </a:r>
          <a:r>
            <a:rPr lang="pt-BR" sz="8000" b="1" dirty="0" err="1">
              <a:solidFill>
                <a:srgbClr val="0070C0"/>
              </a:solidFill>
            </a:rPr>
            <a:t>AIHs</a:t>
          </a:r>
          <a:r>
            <a:rPr lang="pt-BR" sz="8000" b="1" dirty="0">
              <a:solidFill>
                <a:srgbClr val="0070C0"/>
              </a:solidFill>
            </a:rPr>
            <a:t> (40 M e 18F)</a:t>
          </a:r>
        </a:p>
        <a:p xmlns:a="http://schemas.openxmlformats.org/drawingml/2006/main">
          <a:pPr algn="ctr"/>
          <a:r>
            <a:rPr lang="pt-BR" sz="8000" b="1" dirty="0">
              <a:solidFill>
                <a:srgbClr val="0070C0"/>
              </a:solidFill>
            </a:rPr>
            <a:t>Total de 59 </a:t>
          </a:r>
          <a:r>
            <a:rPr lang="pt-BR" sz="8000" b="1" dirty="0" err="1">
              <a:solidFill>
                <a:srgbClr val="0070C0"/>
              </a:solidFill>
            </a:rPr>
            <a:t>AIHs</a:t>
          </a:r>
          <a:r>
            <a:rPr lang="pt-BR" sz="8000" b="1" dirty="0">
              <a:solidFill>
                <a:srgbClr val="0070C0"/>
              </a:solidFill>
            </a:rPr>
            <a:t> (31 M e 28 F)</a:t>
          </a:r>
        </a:p>
        <a:p xmlns:a="http://schemas.openxmlformats.org/drawingml/2006/main">
          <a:pPr algn="ctr"/>
          <a:endParaRPr lang="pt-BR" sz="12800" b="1" dirty="0">
            <a:solidFill>
              <a:srgbClr val="0070C0"/>
            </a:solidFill>
          </a:endParaRPr>
        </a:p>
        <a:p xmlns:a="http://schemas.openxmlformats.org/drawingml/2006/main">
          <a:pPr algn="ctr"/>
          <a:r>
            <a:rPr lang="pt-BR" sz="12800" b="1" dirty="0">
              <a:solidFill>
                <a:srgbClr val="0070C0"/>
              </a:solidFill>
            </a:rPr>
            <a:t> Amigdalectomia/</a:t>
          </a:r>
          <a:r>
            <a:rPr lang="pt-BR" sz="12800" b="1" dirty="0" err="1">
              <a:solidFill>
                <a:srgbClr val="0070C0"/>
              </a:solidFill>
            </a:rPr>
            <a:t>Colecistectomia</a:t>
          </a:r>
          <a:r>
            <a:rPr lang="pt-BR" sz="12800" b="1" dirty="0">
              <a:solidFill>
                <a:srgbClr val="0070C0"/>
              </a:solidFill>
            </a:rPr>
            <a:t>/Cirurgia bariátrica por via laparoscopia/</a:t>
          </a:r>
          <a:r>
            <a:rPr lang="pt-BR" sz="12800" b="1" dirty="0" err="1">
              <a:solidFill>
                <a:srgbClr val="0070C0"/>
              </a:solidFill>
            </a:rPr>
            <a:t>Exerese</a:t>
          </a:r>
          <a:r>
            <a:rPr lang="pt-BR" sz="12800" b="1" dirty="0">
              <a:solidFill>
                <a:srgbClr val="0070C0"/>
              </a:solidFill>
            </a:rPr>
            <a:t> de granuloma/ de papilomas/de nódulo de lama/de tumor de pescoço e face/Extirpação múltipla de lesão de pele /</a:t>
          </a:r>
          <a:r>
            <a:rPr lang="pt-BR" sz="12800" b="1" dirty="0" err="1">
              <a:solidFill>
                <a:srgbClr val="0070C0"/>
              </a:solidFill>
            </a:rPr>
            <a:t>Fasciotomia</a:t>
          </a:r>
          <a:r>
            <a:rPr lang="pt-BR" sz="12800" b="1" dirty="0">
              <a:solidFill>
                <a:srgbClr val="0070C0"/>
              </a:solidFill>
            </a:rPr>
            <a:t> de membros inferiores/</a:t>
          </a:r>
          <a:r>
            <a:rPr lang="pt-BR" sz="12800" b="1" dirty="0" err="1">
              <a:solidFill>
                <a:srgbClr val="0070C0"/>
              </a:solidFill>
            </a:rPr>
            <a:t>Frenectomia</a:t>
          </a:r>
          <a:r>
            <a:rPr lang="pt-BR" sz="12800" b="1" dirty="0">
              <a:solidFill>
                <a:srgbClr val="0070C0"/>
              </a:solidFill>
            </a:rPr>
            <a:t>/</a:t>
          </a:r>
          <a:r>
            <a:rPr lang="pt-BR" sz="12800" b="1" dirty="0" err="1">
              <a:solidFill>
                <a:srgbClr val="0070C0"/>
              </a:solidFill>
            </a:rPr>
            <a:t>Uretoplastia</a:t>
          </a:r>
          <a:r>
            <a:rPr lang="pt-BR" sz="12800" b="1" dirty="0">
              <a:solidFill>
                <a:srgbClr val="0070C0"/>
              </a:solidFill>
            </a:rPr>
            <a:t> peniana/hérnia inguinal/Implante de marcapasso/</a:t>
          </a:r>
          <a:r>
            <a:rPr lang="pt-BR" sz="12800" b="1" dirty="0" err="1">
              <a:solidFill>
                <a:srgbClr val="0070C0"/>
              </a:solidFill>
            </a:rPr>
            <a:t>Neurólise</a:t>
          </a:r>
          <a:r>
            <a:rPr lang="pt-BR" sz="12800" b="1" dirty="0">
              <a:solidFill>
                <a:srgbClr val="0070C0"/>
              </a:solidFill>
            </a:rPr>
            <a:t>/</a:t>
          </a:r>
          <a:r>
            <a:rPr lang="pt-BR" sz="12800" b="1" dirty="0" err="1">
              <a:solidFill>
                <a:srgbClr val="0070C0"/>
              </a:solidFill>
            </a:rPr>
            <a:t>Mandibulectomia</a:t>
          </a:r>
          <a:r>
            <a:rPr lang="pt-BR" sz="12800" b="1" dirty="0">
              <a:solidFill>
                <a:srgbClr val="0070C0"/>
              </a:solidFill>
            </a:rPr>
            <a:t> parcial em oncologia/Tratamento cirúrgico de fratura/</a:t>
          </a:r>
          <a:r>
            <a:rPr lang="pt-BR" sz="12800" b="1" dirty="0" err="1">
              <a:solidFill>
                <a:srgbClr val="0070C0"/>
              </a:solidFill>
            </a:rPr>
            <a:t>Postectomia</a:t>
          </a:r>
          <a:r>
            <a:rPr lang="pt-BR" sz="12800" b="1" dirty="0">
              <a:solidFill>
                <a:srgbClr val="0070C0"/>
              </a:solidFill>
            </a:rPr>
            <a:t>/Revascularização do miocárdio/Plástica mamária </a:t>
          </a:r>
          <a:r>
            <a:rPr lang="pt-BR" sz="14400" b="1" dirty="0">
              <a:solidFill>
                <a:srgbClr val="0070C0"/>
              </a:solidFill>
            </a:rPr>
            <a:t>feminina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7A8AFA3B-48A3-4473-939B-591A0D5F34DE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63AF56F5-ED65-4CB2-8ECA-7EBBF67837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86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518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843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950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92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92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535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112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112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566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112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05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096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059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950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950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34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28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9690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969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945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566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11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471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87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714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16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164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433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433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F56F5-ED65-4CB2-8ECA-7EBBF67837ED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84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4701-F5FC-4FD9-9DBA-63FE584C7773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1564-CAC3-497E-BC94-EB1436718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485956"/>
      </p:ext>
    </p:extLst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4701-F5FC-4FD9-9DBA-63FE584C7773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1564-CAC3-497E-BC94-EB1436718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67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4701-F5FC-4FD9-9DBA-63FE584C7773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1564-CAC3-497E-BC94-EB143671860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42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4701-F5FC-4FD9-9DBA-63FE584C7773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1564-CAC3-497E-BC94-EB1436718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607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4701-F5FC-4FD9-9DBA-63FE584C7773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1564-CAC3-497E-BC94-EB143671860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8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4701-F5FC-4FD9-9DBA-63FE584C7773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1564-CAC3-497E-BC94-EB1436718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44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4701-F5FC-4FD9-9DBA-63FE584C7773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1564-CAC3-497E-BC94-EB1436718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390309"/>
      </p:ext>
    </p:extLst>
  </p:cSld>
  <p:clrMapOvr>
    <a:masterClrMapping/>
  </p:clrMapOvr>
  <p:transition spd="slow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4701-F5FC-4FD9-9DBA-63FE584C7773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1564-CAC3-497E-BC94-EB1436718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163910"/>
      </p:ext>
    </p:extLst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4701-F5FC-4FD9-9DBA-63FE584C7773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1564-CAC3-497E-BC94-EB1436718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779171"/>
      </p:ext>
    </p:extLst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4701-F5FC-4FD9-9DBA-63FE584C7773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1564-CAC3-497E-BC94-EB1436718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770025"/>
      </p:ext>
    </p:extLst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4701-F5FC-4FD9-9DBA-63FE584C7773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1564-CAC3-497E-BC94-EB1436718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729383"/>
      </p:ext>
    </p:extLst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4701-F5FC-4FD9-9DBA-63FE584C7773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1564-CAC3-497E-BC94-EB1436718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433555"/>
      </p:ext>
    </p:extLst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4701-F5FC-4FD9-9DBA-63FE584C7773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1564-CAC3-497E-BC94-EB1436718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043152"/>
      </p:ext>
    </p:extLst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4701-F5FC-4FD9-9DBA-63FE584C7773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1564-CAC3-497E-BC94-EB1436718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954370"/>
      </p:ext>
    </p:extLst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4701-F5FC-4FD9-9DBA-63FE584C7773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1564-CAC3-497E-BC94-EB1436718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397828"/>
      </p:ext>
    </p:extLst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4701-F5FC-4FD9-9DBA-63FE584C7773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1564-CAC3-497E-BC94-EB1436718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693619"/>
      </p:ext>
    </p:extLst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4701-F5FC-4FD9-9DBA-63FE584C7773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461564-CAC3-497E-BC94-EB1436718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16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ransition spd="slow">
    <p:pull dir="r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pt.wikipedia.org/wiki/Laborat%C3%B3ri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3.xml"/><Relationship Id="rId4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4.xml"/><Relationship Id="rId4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5.xml"/><Relationship Id="rId4" Type="http://schemas.microsoft.com/office/2007/relationships/hdphoto" Target="../media/hdphoto1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6.xml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5642805"/>
            <a:ext cx="91440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4FEE"/>
                </a:solidFill>
                <a:latin typeface="Arial Rounded MT Bold" panose="020F0704030504030204" pitchFamily="34" charset="0"/>
              </a:rPr>
              <a:t>SECRETARIA MUNICIPAL DE SAÚDE</a:t>
            </a:r>
            <a:endParaRPr lang="pt-B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4FEE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72011"/>
            <a:ext cx="295827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36000" y="0"/>
            <a:ext cx="9108000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5000"/>
                  <a:lumMod val="110000"/>
                </a:schemeClr>
              </a:gs>
              <a:gs pos="88000">
                <a:schemeClr val="accent2">
                  <a:tint val="9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BR" sz="3200" b="1" dirty="0">
                <a:ln w="0">
                  <a:noFill/>
                </a:ln>
                <a:solidFill>
                  <a:srgbClr val="004F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PREFEITURA MUNICIPAL</a:t>
            </a:r>
          </a:p>
          <a:p>
            <a:pPr algn="ctr"/>
            <a:r>
              <a:rPr lang="pt-BR" sz="3200" b="1" dirty="0">
                <a:ln w="0">
                  <a:noFill/>
                </a:ln>
                <a:solidFill>
                  <a:srgbClr val="004F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 DE MONTANHAS</a:t>
            </a:r>
          </a:p>
        </p:txBody>
      </p:sp>
      <p:pic>
        <p:nvPicPr>
          <p:cNvPr id="6" name="Picture 8" descr="I:\logo smsm\SMS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07520"/>
            <a:ext cx="3114071" cy="403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000" y="-23391"/>
            <a:ext cx="9108000" cy="936000"/>
          </a:xfr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4400" b="1" dirty="0">
                <a:solidFill>
                  <a:srgbClr val="0070C0"/>
                </a:solidFill>
              </a:rPr>
              <a:t>Coordenação e/ou RT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78" y="945459"/>
            <a:ext cx="9108000" cy="5940000"/>
          </a:xfr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457200" indent="-457200" algn="ctr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>
              <a:buClr>
                <a:srgbClr val="C00000"/>
              </a:buClr>
            </a:pPr>
            <a:r>
              <a:rPr lang="pt-BR" sz="4800" b="1" dirty="0">
                <a:solidFill>
                  <a:srgbClr val="0070C0"/>
                </a:solidFill>
              </a:rPr>
              <a:t>ESF Boa Esperança</a:t>
            </a:r>
          </a:p>
          <a:p>
            <a:pPr marL="685800" indent="-6858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4800" b="1" dirty="0">
                <a:solidFill>
                  <a:srgbClr val="000066"/>
                </a:solidFill>
              </a:rPr>
              <a:t>Enfermeira Eliene da Silva </a:t>
            </a:r>
            <a:r>
              <a:rPr lang="pt-BR" sz="4800" b="1" dirty="0" err="1">
                <a:solidFill>
                  <a:srgbClr val="000066"/>
                </a:solidFill>
              </a:rPr>
              <a:t>Salvino</a:t>
            </a:r>
            <a:r>
              <a:rPr lang="pt-BR" sz="4800" b="1" dirty="0">
                <a:solidFill>
                  <a:srgbClr val="000066"/>
                </a:solidFill>
              </a:rPr>
              <a:t> </a:t>
            </a:r>
          </a:p>
          <a:p>
            <a:pPr algn="ctr">
              <a:buClr>
                <a:srgbClr val="C00000"/>
              </a:buClr>
            </a:pPr>
            <a:r>
              <a:rPr lang="pt-BR" sz="4800" b="1" dirty="0">
                <a:solidFill>
                  <a:srgbClr val="0070C0"/>
                </a:solidFill>
              </a:rPr>
              <a:t>ESF Centro I</a:t>
            </a:r>
          </a:p>
          <a:p>
            <a:pPr marL="685800" indent="-6858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4800" b="1" dirty="0">
                <a:solidFill>
                  <a:srgbClr val="000066"/>
                </a:solidFill>
              </a:rPr>
              <a:t>Enfermeira Luana de Oliveira Moreira</a:t>
            </a:r>
          </a:p>
          <a:p>
            <a:pPr algn="ctr">
              <a:buClr>
                <a:srgbClr val="C00000"/>
              </a:buClr>
            </a:pPr>
            <a:r>
              <a:rPr lang="pt-BR" sz="4800" b="1" dirty="0">
                <a:solidFill>
                  <a:srgbClr val="0070C0"/>
                </a:solidFill>
              </a:rPr>
              <a:t>ESF Centro II</a:t>
            </a:r>
          </a:p>
          <a:p>
            <a:pPr marL="685800" indent="-6858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4800" b="1" dirty="0">
                <a:solidFill>
                  <a:srgbClr val="000066"/>
                </a:solidFill>
              </a:rPr>
              <a:t>Enfermeira </a:t>
            </a:r>
            <a:r>
              <a:rPr lang="pt-BR" sz="4800" b="1" dirty="0" err="1">
                <a:solidFill>
                  <a:srgbClr val="000066"/>
                </a:solidFill>
              </a:rPr>
              <a:t>Josiany</a:t>
            </a:r>
            <a:r>
              <a:rPr lang="pt-BR" sz="4800" b="1" dirty="0">
                <a:solidFill>
                  <a:srgbClr val="000066"/>
                </a:solidFill>
              </a:rPr>
              <a:t> Barbosa da Silva</a:t>
            </a:r>
          </a:p>
          <a:p>
            <a:pPr algn="ctr">
              <a:buClr>
                <a:srgbClr val="C00000"/>
              </a:buClr>
            </a:pPr>
            <a:r>
              <a:rPr lang="pt-BR" sz="4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4800" b="1" dirty="0">
                <a:solidFill>
                  <a:srgbClr val="0070C0"/>
                </a:solidFill>
              </a:rPr>
              <a:t>ESF Cidade Nova</a:t>
            </a:r>
          </a:p>
          <a:p>
            <a:pPr marL="685800" indent="-6858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4800" b="1" dirty="0">
                <a:solidFill>
                  <a:srgbClr val="000066"/>
                </a:solidFill>
              </a:rPr>
              <a:t>Enfermeira Maria Letícia Lopes Duarte </a:t>
            </a:r>
            <a:r>
              <a:rPr lang="pt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buClr>
                <a:srgbClr val="C00000"/>
              </a:buClr>
            </a:pPr>
            <a:r>
              <a:rPr lang="pt-BR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4800" b="1" dirty="0">
                <a:solidFill>
                  <a:srgbClr val="0070C0"/>
                </a:solidFill>
              </a:rPr>
              <a:t>ESF Lagoa de Pedras</a:t>
            </a:r>
          </a:p>
          <a:p>
            <a:pPr marL="685800" indent="-6858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4800" b="1" dirty="0">
                <a:solidFill>
                  <a:srgbClr val="000066"/>
                </a:solidFill>
              </a:rPr>
              <a:t>Enfermeira Luciana </a:t>
            </a:r>
            <a:r>
              <a:rPr lang="pt-BR" sz="4800" b="1" dirty="0" err="1">
                <a:solidFill>
                  <a:srgbClr val="000066"/>
                </a:solidFill>
              </a:rPr>
              <a:t>Pocidônio</a:t>
            </a:r>
            <a:r>
              <a:rPr lang="pt-BR" sz="4800" b="1" dirty="0">
                <a:solidFill>
                  <a:srgbClr val="000066"/>
                </a:solidFill>
              </a:rPr>
              <a:t> Cavalcante </a:t>
            </a:r>
          </a:p>
          <a:p>
            <a:pPr algn="ctr">
              <a:buClr>
                <a:srgbClr val="C00000"/>
              </a:buClr>
            </a:pPr>
            <a:r>
              <a:rPr lang="pt-BR" sz="4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4800" b="1" dirty="0">
                <a:solidFill>
                  <a:srgbClr val="0070C0"/>
                </a:solidFill>
              </a:rPr>
              <a:t>ESF Zona Rural</a:t>
            </a:r>
          </a:p>
          <a:p>
            <a:pPr marL="685800" indent="-6858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4800" b="1" dirty="0">
                <a:solidFill>
                  <a:srgbClr val="000066"/>
                </a:solidFill>
              </a:rPr>
              <a:t>Enfermeira Roberta de Lima Cavalcanti </a:t>
            </a:r>
          </a:p>
        </p:txBody>
      </p:sp>
    </p:spTree>
  </p:cSld>
  <p:clrMapOvr>
    <a:masterClrMapping/>
  </p:clrMapOvr>
  <p:transition spd="slow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0" y="0"/>
            <a:ext cx="9108000" cy="1484784"/>
          </a:xfrm>
          <a:solidFill>
            <a:schemeClr val="bg1">
              <a:lumMod val="85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4800" b="1" dirty="0">
                <a:solidFill>
                  <a:schemeClr val="accent2">
                    <a:lumMod val="50000"/>
                  </a:schemeClr>
                </a:solidFill>
              </a:rPr>
              <a:t>Unidades de Saúde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08000" cy="5373216"/>
          </a:xfrm>
          <a:solidFill>
            <a:schemeClr val="bg1">
              <a:lumMod val="85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buClr>
                <a:srgbClr val="333300"/>
              </a:buClr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rgbClr val="002060"/>
                </a:solidFill>
              </a:rPr>
              <a:t>Unidade Mista Santa Izabel</a:t>
            </a:r>
          </a:p>
          <a:p>
            <a:pPr algn="ctr">
              <a:buClr>
                <a:srgbClr val="333300"/>
              </a:buClr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rgbClr val="002060"/>
                </a:solidFill>
              </a:rPr>
              <a:t>UBS Cidade Nova</a:t>
            </a:r>
          </a:p>
          <a:p>
            <a:pPr algn="ctr">
              <a:buClr>
                <a:srgbClr val="333300"/>
              </a:buClr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rgbClr val="002060"/>
                </a:solidFill>
              </a:rPr>
              <a:t>UBS Boa Esperança</a:t>
            </a:r>
          </a:p>
          <a:p>
            <a:pPr algn="ctr">
              <a:buClr>
                <a:srgbClr val="333300"/>
              </a:buClr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rgbClr val="002060"/>
                </a:solidFill>
              </a:rPr>
              <a:t>UBS Centro II</a:t>
            </a:r>
          </a:p>
          <a:p>
            <a:pPr algn="ctr">
              <a:buClr>
                <a:srgbClr val="333300"/>
              </a:buClr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rgbClr val="002060"/>
                </a:solidFill>
              </a:rPr>
              <a:t>UBS Serrote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000" y="-1"/>
            <a:ext cx="9108000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Equipes do Programa Saúde da Família</a:t>
            </a:r>
          </a:p>
          <a:p>
            <a:pPr algn="ctr"/>
            <a:r>
              <a:rPr lang="pt-B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</a:rPr>
              <a:t>- Médicos -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000" y="958649"/>
            <a:ext cx="9108000" cy="58169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ctr" anchorCtr="1">
            <a:spAutoFit/>
          </a:bodyPr>
          <a:lstStyle/>
          <a:p>
            <a:pPr algn="ctr"/>
            <a:endParaRPr lang="pt-BR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ESF Centro I</a:t>
            </a:r>
          </a:p>
          <a:p>
            <a:pPr algn="ctr">
              <a:buFont typeface="Wingdings" pitchFamily="2" charset="2"/>
              <a:buChar char="ü"/>
            </a:pPr>
            <a:r>
              <a:rPr lang="pt-BR" sz="2400" dirty="0">
                <a:solidFill>
                  <a:srgbClr val="CC3300"/>
                </a:solidFill>
              </a:rPr>
              <a:t>Francisco de Assis de Oliveira e Souza </a:t>
            </a:r>
            <a:endParaRPr lang="pt-BR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00"/>
              </a:solidFill>
            </a:endParaRPr>
          </a:p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EFS Centro II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C3300"/>
                </a:solidFill>
              </a:rPr>
              <a:t>Miguel Maia Soares</a:t>
            </a:r>
            <a:endParaRPr lang="pt-B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ESF Cidade Nova </a:t>
            </a:r>
          </a:p>
          <a:p>
            <a:pPr algn="ctr">
              <a:buFont typeface="Wingdings" pitchFamily="2" charset="2"/>
              <a:buChar char="ü"/>
            </a:pPr>
            <a:r>
              <a:rPr lang="pt-BR" sz="2500" dirty="0">
                <a:solidFill>
                  <a:srgbClr val="CC3300"/>
                </a:solidFill>
              </a:rPr>
              <a:t>Moises Ferreira Barbosa</a:t>
            </a:r>
            <a:endParaRPr lang="pt-BR" sz="25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00"/>
              </a:solidFill>
            </a:endParaRPr>
          </a:p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ESF Boa Esperança</a:t>
            </a:r>
          </a:p>
          <a:p>
            <a:pPr algn="ctr">
              <a:buFont typeface="Wingdings" pitchFamily="2" charset="2"/>
              <a:buChar char="ü"/>
            </a:pPr>
            <a:r>
              <a:rPr lang="pt-BR" sz="2400" dirty="0">
                <a:solidFill>
                  <a:srgbClr val="CC3300"/>
                </a:solidFill>
              </a:rPr>
              <a:t>Francisco Ademar Fernandes Junior </a:t>
            </a:r>
            <a:endParaRPr lang="pt-BR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00"/>
              </a:solidFill>
            </a:endParaRPr>
          </a:p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ESF Lagoa de Pedras</a:t>
            </a:r>
          </a:p>
          <a:p>
            <a:pPr algn="ctr"/>
            <a:r>
              <a:rPr lang="pt-BR" sz="2500" dirty="0">
                <a:solidFill>
                  <a:srgbClr val="CC3300"/>
                </a:solidFill>
              </a:rPr>
              <a:t>Ingrid Nóbrega de Araújo Queiróz           </a:t>
            </a:r>
            <a:endParaRPr lang="pt-BR" sz="25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00"/>
              </a:solidFill>
            </a:endParaRPr>
          </a:p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ESF Zona Rural</a:t>
            </a:r>
          </a:p>
          <a:p>
            <a:pPr algn="ctr">
              <a:buFont typeface="Wingdings" pitchFamily="2" charset="2"/>
              <a:buChar char="ü"/>
            </a:pPr>
            <a:r>
              <a:rPr lang="pt-BR" sz="2500" dirty="0" err="1">
                <a:solidFill>
                  <a:srgbClr val="CC3300"/>
                </a:solidFill>
              </a:rPr>
              <a:t>Agábio</a:t>
            </a:r>
            <a:r>
              <a:rPr lang="pt-BR" sz="2500" dirty="0">
                <a:solidFill>
                  <a:srgbClr val="CC3300"/>
                </a:solidFill>
              </a:rPr>
              <a:t> Diógenes Pessoa Neto </a:t>
            </a:r>
            <a:endParaRPr lang="pt-BR" sz="25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00"/>
              </a:solidFill>
            </a:endParaRPr>
          </a:p>
          <a:p>
            <a:pPr algn="ctr"/>
            <a:endParaRPr lang="pt-B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0" y="-40490"/>
            <a:ext cx="9108000" cy="1044000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/>
              <a:t>Saúde Bucal – Cirurgiões Dentistas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000" y="1003510"/>
            <a:ext cx="9108000" cy="583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ESF Centro I</a:t>
            </a:r>
          </a:p>
          <a:p>
            <a:pPr algn="ctr">
              <a:buFont typeface="Wingdings" pitchFamily="2" charset="2"/>
              <a:buChar char="ü"/>
            </a:pPr>
            <a:r>
              <a:rPr lang="pt-BR" sz="2800" dirty="0" err="1">
                <a:solidFill>
                  <a:schemeClr val="bg2">
                    <a:lumMod val="25000"/>
                  </a:schemeClr>
                </a:solidFill>
              </a:rPr>
              <a:t>Samadah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 Carolina Lima </a:t>
            </a:r>
            <a:r>
              <a:rPr lang="pt-BR" sz="2800" dirty="0" err="1">
                <a:solidFill>
                  <a:schemeClr val="bg2">
                    <a:lumMod val="25000"/>
                  </a:schemeClr>
                </a:solidFill>
              </a:rPr>
              <a:t>Bezerril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pt-BR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EFS Centro II</a:t>
            </a:r>
          </a:p>
          <a:p>
            <a:pPr algn="ctr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José </a:t>
            </a:r>
            <a:r>
              <a:rPr lang="pt-BR" sz="2800" dirty="0" err="1">
                <a:solidFill>
                  <a:schemeClr val="bg2">
                    <a:lumMod val="25000"/>
                  </a:schemeClr>
                </a:solidFill>
              </a:rPr>
              <a:t>Jadson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 da Costa Lima</a:t>
            </a:r>
            <a:endParaRPr lang="pt-BR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ESF Cidade Nova </a:t>
            </a:r>
          </a:p>
          <a:p>
            <a:pPr algn="ctr">
              <a:buFont typeface="Wingdings" pitchFamily="2" charset="2"/>
              <a:buChar char="ü"/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Débora  Andrade Barbosa</a:t>
            </a:r>
            <a:endParaRPr lang="pt-BR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ESF Boa Esperança</a:t>
            </a:r>
          </a:p>
          <a:p>
            <a:pPr algn="ctr">
              <a:buFont typeface="Wingdings" pitchFamily="2" charset="2"/>
              <a:buChar char="ü"/>
            </a:pPr>
            <a:r>
              <a:rPr lang="pt-BR" sz="2800" dirty="0" err="1">
                <a:solidFill>
                  <a:schemeClr val="bg2">
                    <a:lumMod val="25000"/>
                  </a:schemeClr>
                </a:solidFill>
              </a:rPr>
              <a:t>Jandson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 da Costa Lima </a:t>
            </a:r>
            <a:endParaRPr lang="pt-BR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ESF Lagoa de Pedras</a:t>
            </a:r>
          </a:p>
          <a:p>
            <a:pPr algn="ctr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Fabiano Alves Bezerra         </a:t>
            </a:r>
            <a:endParaRPr lang="pt-BR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ESF Zona Rural</a:t>
            </a:r>
          </a:p>
          <a:p>
            <a:pPr algn="ctr">
              <a:buFont typeface="Wingdings" pitchFamily="2" charset="2"/>
              <a:buChar char="ü"/>
            </a:pPr>
            <a:r>
              <a:rPr lang="pt-BR" sz="2800" dirty="0" err="1">
                <a:solidFill>
                  <a:schemeClr val="bg2">
                    <a:lumMod val="25000"/>
                  </a:schemeClr>
                </a:solidFill>
              </a:rPr>
              <a:t>Ynis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2">
                    <a:lumMod val="25000"/>
                  </a:schemeClr>
                </a:solidFill>
              </a:rPr>
              <a:t>Liege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 da Silva Rocha </a:t>
            </a:r>
            <a:r>
              <a:rPr lang="pt-BR" sz="2800" dirty="0" err="1">
                <a:solidFill>
                  <a:schemeClr val="bg2">
                    <a:lumMod val="25000"/>
                  </a:schemeClr>
                </a:solidFill>
              </a:rPr>
              <a:t>Matsuno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pt-BR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00" y="8736"/>
            <a:ext cx="9108000" cy="1044000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NASF</a:t>
            </a:r>
            <a:br>
              <a:rPr lang="pt-BR" sz="2800" b="1" dirty="0">
                <a:solidFill>
                  <a:schemeClr val="tx1"/>
                </a:solidFill>
              </a:rPr>
            </a:br>
            <a:r>
              <a:rPr lang="pt-BR" sz="2800" b="1" dirty="0">
                <a:solidFill>
                  <a:schemeClr val="tx1"/>
                </a:solidFill>
              </a:rPr>
              <a:t>Núcleo de Apoio a Saúde da Família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000" y="1052736"/>
            <a:ext cx="9108000" cy="5796000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pt-BR" dirty="0"/>
          </a:p>
          <a:p>
            <a:pPr algn="ctr"/>
            <a:r>
              <a:rPr lang="pt-BR" sz="8000" dirty="0">
                <a:solidFill>
                  <a:schemeClr val="tx1"/>
                </a:solidFill>
              </a:rPr>
              <a:t>Ana</a:t>
            </a:r>
            <a:r>
              <a:rPr lang="pt-BR" sz="8000" dirty="0">
                <a:solidFill>
                  <a:srgbClr val="0070C0"/>
                </a:solidFill>
              </a:rPr>
              <a:t> </a:t>
            </a:r>
            <a:r>
              <a:rPr lang="pt-BR" sz="8000" dirty="0">
                <a:solidFill>
                  <a:schemeClr val="tx1"/>
                </a:solidFill>
              </a:rPr>
              <a:t>Paula Laurentino de S. Vicente</a:t>
            </a:r>
          </a:p>
          <a:p>
            <a:pPr algn="ctr"/>
            <a:r>
              <a:rPr lang="pt-BR" sz="8000" dirty="0">
                <a:solidFill>
                  <a:srgbClr val="FF3300"/>
                </a:solidFill>
              </a:rPr>
              <a:t> Assistente Social </a:t>
            </a:r>
          </a:p>
          <a:p>
            <a:pPr algn="ctr"/>
            <a:r>
              <a:rPr lang="pt-BR" sz="8000" dirty="0">
                <a:solidFill>
                  <a:schemeClr val="tx1"/>
                </a:solidFill>
              </a:rPr>
              <a:t>Camila Lima Medeiros </a:t>
            </a:r>
          </a:p>
          <a:p>
            <a:pPr algn="ctr"/>
            <a:r>
              <a:rPr lang="pt-BR" sz="8000" dirty="0">
                <a:solidFill>
                  <a:srgbClr val="FF3300"/>
                </a:solidFill>
              </a:rPr>
              <a:t>Nutricionista </a:t>
            </a:r>
          </a:p>
          <a:p>
            <a:pPr algn="ctr"/>
            <a:r>
              <a:rPr lang="pt-BR" sz="8000" dirty="0">
                <a:solidFill>
                  <a:schemeClr val="tx1"/>
                </a:solidFill>
              </a:rPr>
              <a:t>Felipe José </a:t>
            </a:r>
            <a:r>
              <a:rPr lang="pt-BR" sz="8000" dirty="0" err="1">
                <a:solidFill>
                  <a:schemeClr val="tx1"/>
                </a:solidFill>
              </a:rPr>
              <a:t>Bezerril</a:t>
            </a:r>
            <a:r>
              <a:rPr lang="pt-BR" sz="8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sz="8000" dirty="0">
                <a:solidFill>
                  <a:srgbClr val="FF3300"/>
                </a:solidFill>
              </a:rPr>
              <a:t>Fisioterapeuta</a:t>
            </a:r>
          </a:p>
          <a:p>
            <a:pPr algn="ctr"/>
            <a:r>
              <a:rPr lang="pt-BR" sz="8000" dirty="0">
                <a:solidFill>
                  <a:schemeClr val="tx1"/>
                </a:solidFill>
              </a:rPr>
              <a:t>Izabel </a:t>
            </a:r>
            <a:r>
              <a:rPr lang="pt-BR" sz="8000" dirty="0" err="1">
                <a:solidFill>
                  <a:schemeClr val="tx1"/>
                </a:solidFill>
              </a:rPr>
              <a:t>Larissy</a:t>
            </a:r>
            <a:r>
              <a:rPr lang="pt-BR" sz="8000" dirty="0">
                <a:solidFill>
                  <a:schemeClr val="tx1"/>
                </a:solidFill>
              </a:rPr>
              <a:t> Soares Pereira </a:t>
            </a:r>
          </a:p>
          <a:p>
            <a:pPr algn="ctr"/>
            <a:r>
              <a:rPr lang="pt-BR" sz="8000" dirty="0">
                <a:solidFill>
                  <a:srgbClr val="FF3300"/>
                </a:solidFill>
              </a:rPr>
              <a:t>Psicóloga</a:t>
            </a:r>
          </a:p>
          <a:p>
            <a:pPr algn="ctr"/>
            <a:r>
              <a:rPr lang="pt-BR" sz="8000" dirty="0">
                <a:solidFill>
                  <a:schemeClr val="tx1"/>
                </a:solidFill>
              </a:rPr>
              <a:t>Jair Farias de Oliveira </a:t>
            </a:r>
          </a:p>
          <a:p>
            <a:pPr algn="ctr"/>
            <a:r>
              <a:rPr lang="pt-BR" sz="8000" dirty="0">
                <a:solidFill>
                  <a:srgbClr val="FF3300"/>
                </a:solidFill>
              </a:rPr>
              <a:t>Médico Psiquiatra</a:t>
            </a:r>
          </a:p>
          <a:p>
            <a:pPr algn="ctr"/>
            <a:r>
              <a:rPr lang="pt-BR" sz="8000" dirty="0">
                <a:solidFill>
                  <a:schemeClr val="tx1"/>
                </a:solidFill>
              </a:rPr>
              <a:t>Robson Alves Pessoa de Lima </a:t>
            </a:r>
          </a:p>
          <a:p>
            <a:pPr algn="ctr"/>
            <a:r>
              <a:rPr lang="pt-BR" sz="8000" dirty="0" err="1">
                <a:solidFill>
                  <a:srgbClr val="FF3300"/>
                </a:solidFill>
              </a:rPr>
              <a:t>Fisioterapêuta</a:t>
            </a:r>
            <a:r>
              <a:rPr lang="pt-BR" sz="8000" dirty="0">
                <a:solidFill>
                  <a:srgbClr val="FF3300"/>
                </a:solidFill>
              </a:rPr>
              <a:t> </a:t>
            </a:r>
          </a:p>
          <a:p>
            <a:pPr algn="ctr"/>
            <a:r>
              <a:rPr lang="pt-BR" sz="8000" dirty="0">
                <a:solidFill>
                  <a:schemeClr val="tx1"/>
                </a:solidFill>
              </a:rPr>
              <a:t>Vivian Lidiane da Silva </a:t>
            </a:r>
            <a:r>
              <a:rPr lang="pt-BR" sz="8000" dirty="0" err="1">
                <a:solidFill>
                  <a:schemeClr val="tx1"/>
                </a:solidFill>
              </a:rPr>
              <a:t>Fronza</a:t>
            </a:r>
            <a:r>
              <a:rPr lang="pt-BR" sz="80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pt-BR" sz="8000" dirty="0">
                <a:solidFill>
                  <a:srgbClr val="FF3300"/>
                </a:solidFill>
              </a:rPr>
              <a:t>Fonoaudióloga</a:t>
            </a:r>
          </a:p>
          <a:p>
            <a:r>
              <a:rPr lang="pt-BR" sz="10000" dirty="0"/>
              <a:t> </a:t>
            </a:r>
          </a:p>
        </p:txBody>
      </p: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000" y="-27384"/>
            <a:ext cx="9108000" cy="72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RELATÓRIOS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000" y="692616"/>
            <a:ext cx="9108000" cy="615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ctr" anchorCtr="1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rabicParenR"/>
            </a:pPr>
            <a:r>
              <a:rPr lang="pt-B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Atendimento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arenR"/>
            </a:pPr>
            <a:endParaRPr lang="pt-BR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marL="742950" indent="-742950">
              <a:buClr>
                <a:srgbClr val="FF0000"/>
              </a:buClr>
              <a:buFont typeface="+mj-lt"/>
              <a:buAutoNum type="arabicParenR"/>
            </a:pPr>
            <a:r>
              <a:rPr lang="pt-B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Procedimento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arenR"/>
            </a:pPr>
            <a:endParaRPr lang="pt-BR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marL="742950" indent="-742950">
              <a:buClr>
                <a:srgbClr val="FF0000"/>
              </a:buClr>
              <a:buFont typeface="+mj-lt"/>
              <a:buAutoNum type="arabicParenR"/>
            </a:pPr>
            <a:r>
              <a:rPr lang="pt-B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Acompanhamento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arenR"/>
            </a:pPr>
            <a:endParaRPr lang="pt-BR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marL="742950" indent="-742950">
              <a:buClr>
                <a:srgbClr val="FF0000"/>
              </a:buClr>
              <a:buFont typeface="+mj-lt"/>
              <a:buAutoNum type="arabicParenR"/>
            </a:pPr>
            <a:r>
              <a:rPr lang="pt-B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Monitoramento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arenR"/>
            </a:pPr>
            <a:endParaRPr lang="pt-BR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marL="742950" indent="-742950">
              <a:buClr>
                <a:srgbClr val="FF0000"/>
              </a:buClr>
              <a:buFont typeface="+mj-lt"/>
              <a:buAutoNum type="arabicParenR"/>
            </a:pPr>
            <a:r>
              <a:rPr lang="pt-B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Conduta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000" y="-51967"/>
            <a:ext cx="9108000" cy="97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</a:rPr>
              <a:t>Outros </a:t>
            </a: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</a:rPr>
              <a:t>Procedimentos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667" y="918000"/>
            <a:ext cx="9108000" cy="68634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742950" indent="-742950">
              <a:buClr>
                <a:srgbClr val="C00000"/>
              </a:buClr>
              <a:buFont typeface="+mj-lt"/>
              <a:buAutoNum type="arabicPeriod"/>
            </a:pPr>
            <a:r>
              <a:rPr lang="pt-B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Exames de Análises Clínicas</a:t>
            </a:r>
          </a:p>
          <a:p>
            <a:pPr marL="742950" indent="-742950">
              <a:buClr>
                <a:srgbClr val="C00000"/>
              </a:buClr>
              <a:buFont typeface="+mj-lt"/>
              <a:buAutoNum type="arabicPeriod"/>
            </a:pP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marL="742950" indent="-742950">
              <a:buClr>
                <a:srgbClr val="C00000"/>
              </a:buClr>
              <a:buFont typeface="+mj-lt"/>
              <a:buAutoNum type="arabicPeriod"/>
            </a:pPr>
            <a:r>
              <a:rPr lang="pt-B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Exames </a:t>
            </a:r>
            <a:r>
              <a:rPr lang="pt-BR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Citopatológicos</a:t>
            </a: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marL="742950" indent="-742950">
              <a:buClr>
                <a:srgbClr val="C00000"/>
              </a:buClr>
              <a:buFont typeface="+mj-lt"/>
              <a:buAutoNum type="arabicPeriod"/>
            </a:pPr>
            <a:endParaRPr lang="pt-BR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marL="742950" indent="-742950">
              <a:buClr>
                <a:srgbClr val="C00000"/>
              </a:buClr>
              <a:buFont typeface="+mj-lt"/>
              <a:buAutoNum type="arabicPeriod"/>
            </a:pPr>
            <a:r>
              <a:rPr lang="pt-B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Exames de Apoio Diagnóstico (imagem)</a:t>
            </a:r>
          </a:p>
          <a:p>
            <a:pPr marL="742950" indent="-742950">
              <a:buClr>
                <a:srgbClr val="C00000"/>
              </a:buClr>
              <a:buFont typeface="+mj-lt"/>
              <a:buAutoNum type="arabicPeriod"/>
            </a:pP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marL="742950" indent="-742950">
              <a:buClr>
                <a:srgbClr val="C00000"/>
              </a:buClr>
              <a:buFont typeface="+mj-lt"/>
              <a:buAutoNum type="arabicPeriod"/>
            </a:pPr>
            <a:r>
              <a:rPr lang="pt-B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Outros exames (pezinho/linguinha, TB e etc.)</a:t>
            </a:r>
          </a:p>
          <a:p>
            <a:pPr marL="742950" indent="-742950" algn="ctr">
              <a:buFont typeface="+mj-lt"/>
              <a:buAutoNum type="arabicPeriod"/>
            </a:pP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124" y="0"/>
            <a:ext cx="9144000" cy="82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108000" rIns="91440" bIns="108000" anchor="ctr" anchorCtr="1">
            <a:spAutoFit/>
          </a:bodyPr>
          <a:lstStyle/>
          <a:p>
            <a:pPr algn="ctr"/>
            <a:r>
              <a:rPr lang="pt-B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OUTROS</a:t>
            </a:r>
            <a:r>
              <a:rPr lang="pt-B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t-B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PROCEDIMENTOS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124" y="818528"/>
            <a:ext cx="9108000" cy="61555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pt-B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Vacinação</a:t>
            </a:r>
          </a:p>
          <a:p>
            <a:pPr marL="457200" indent="-457200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pt-B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Vigilância Sanitária (VISA)</a:t>
            </a:r>
          </a:p>
          <a:p>
            <a:pPr marL="457200" indent="-457200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pt-B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Vigilância Epidemiológica</a:t>
            </a:r>
          </a:p>
          <a:p>
            <a:pPr marL="457200" indent="-457200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pt-B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Combate às Endemias</a:t>
            </a:r>
          </a:p>
          <a:p>
            <a:pPr marL="457200" indent="-457200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pt-B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Produção da Unidade Mista</a:t>
            </a:r>
          </a:p>
          <a:p>
            <a:pPr marL="457200" indent="-457200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pt-B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Controle da Qualidade da Água</a:t>
            </a:r>
          </a:p>
          <a:p>
            <a:pPr marL="457200" indent="-457200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pt-B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Controle da Tuberculose (LACEN)</a:t>
            </a:r>
          </a:p>
          <a:p>
            <a:pPr algn="ctr"/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4336"/>
            <a:ext cx="9144000" cy="75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0" tIns="45720" rIns="180000" bIns="45720" anchor="ctr">
            <a:spAutoFit/>
          </a:bodyPr>
          <a:lstStyle/>
          <a:p>
            <a:pPr algn="ctr"/>
            <a:r>
              <a:rPr lang="pt-B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Central de Marcação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8" y="1038004"/>
            <a:ext cx="9144000" cy="55707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endParaRPr lang="pt-B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71500" indent="-571500"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pt-B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 </a:t>
            </a:r>
            <a:r>
              <a:rPr lang="pt-B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Consultas marcadas</a:t>
            </a:r>
          </a:p>
          <a:p>
            <a:pPr marL="571500" indent="-571500">
              <a:buClr>
                <a:srgbClr val="FF3300"/>
              </a:buClr>
              <a:buFont typeface="Wingdings" panose="05000000000000000000" pitchFamily="2" charset="2"/>
              <a:buChar char="q"/>
            </a:pP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marL="571500" indent="-571500"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pt-B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Cirurgias realizadas</a:t>
            </a:r>
          </a:p>
          <a:p>
            <a:pPr marL="571500" indent="-571500">
              <a:buClr>
                <a:srgbClr val="FF3300"/>
              </a:buClr>
              <a:buFont typeface="Wingdings" panose="05000000000000000000" pitchFamily="2" charset="2"/>
              <a:buChar char="q"/>
            </a:pP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marL="571500" indent="-571500"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pt-B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Cirurgias de catarata</a:t>
            </a:r>
          </a:p>
          <a:p>
            <a:pPr marL="571500" indent="-571500">
              <a:buClr>
                <a:srgbClr val="FF3300"/>
              </a:buClr>
              <a:buFont typeface="Wingdings" panose="05000000000000000000" pitchFamily="2" charset="2"/>
              <a:buChar char="q"/>
            </a:pP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marL="571500" indent="-571500"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pt-B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Mamografia e outros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18" y="2523"/>
            <a:ext cx="9144000" cy="792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RELATÓRIO</a:t>
            </a:r>
            <a:r>
              <a:rPr lang="pt-BR" sz="3200" b="1" dirty="0">
                <a:solidFill>
                  <a:srgbClr val="0070C0"/>
                </a:solidFill>
              </a:rPr>
              <a:t> </a:t>
            </a:r>
            <a:r>
              <a:rPr lang="pt-BR" sz="3200" b="1" dirty="0">
                <a:solidFill>
                  <a:schemeClr val="tx1"/>
                </a:solidFill>
              </a:rPr>
              <a:t>DE</a:t>
            </a:r>
            <a:r>
              <a:rPr lang="pt-BR" sz="3200" b="1" dirty="0">
                <a:solidFill>
                  <a:srgbClr val="0070C0"/>
                </a:solidFill>
              </a:rPr>
              <a:t> </a:t>
            </a:r>
            <a:r>
              <a:rPr lang="pt-BR" sz="3200" b="1" dirty="0">
                <a:solidFill>
                  <a:schemeClr val="tx1"/>
                </a:solidFill>
              </a:rPr>
              <a:t>ATENDIMENTO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794523"/>
            <a:ext cx="9144000" cy="6084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noAutofit/>
            <a:flatTx/>
          </a:bodyPr>
          <a:lstStyle/>
          <a:p>
            <a:pPr marL="504000" indent="-540000" algn="l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sz="1050" b="1" dirty="0">
              <a:solidFill>
                <a:srgbClr val="CC3300"/>
              </a:solidFill>
            </a:endParaRPr>
          </a:p>
          <a:p>
            <a:pPr marL="1418400" lvl="2" indent="-540000" algn="just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CC3300"/>
                </a:solidFill>
              </a:rPr>
              <a:t>Tipos</a:t>
            </a:r>
            <a:r>
              <a:rPr lang="pt-BR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800" b="1" dirty="0">
                <a:solidFill>
                  <a:srgbClr val="CC3300"/>
                </a:solidFill>
              </a:rPr>
              <a:t>de</a:t>
            </a:r>
            <a:r>
              <a:rPr lang="pt-BR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800" b="1" dirty="0">
                <a:solidFill>
                  <a:srgbClr val="CC3300"/>
                </a:solidFill>
              </a:rPr>
              <a:t>atendimento</a:t>
            </a:r>
          </a:p>
          <a:p>
            <a:pPr marL="1418400" lvl="2" indent="-540000" algn="just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002060"/>
                </a:solidFill>
              </a:rPr>
              <a:t>Tipos</a:t>
            </a: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800" b="1" dirty="0">
                <a:solidFill>
                  <a:srgbClr val="002060"/>
                </a:solidFill>
              </a:rPr>
              <a:t>de</a:t>
            </a: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800" b="1" dirty="0">
                <a:solidFill>
                  <a:srgbClr val="002060"/>
                </a:solidFill>
              </a:rPr>
              <a:t>consulta</a:t>
            </a: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800" b="1" dirty="0">
                <a:solidFill>
                  <a:srgbClr val="002060"/>
                </a:solidFill>
              </a:rPr>
              <a:t>odontológica</a:t>
            </a:r>
          </a:p>
          <a:p>
            <a:pPr marL="1418400" lvl="2" indent="-540000" algn="just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accent4">
                    <a:lumMod val="75000"/>
                  </a:schemeClr>
                </a:solidFill>
              </a:rPr>
              <a:t>Atendimento do NASF</a:t>
            </a:r>
          </a:p>
          <a:p>
            <a:pPr marL="1418400" lvl="2" indent="-540000" algn="just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tx1"/>
                </a:solidFill>
              </a:rPr>
              <a:t>Avaliação/diagnóstico</a:t>
            </a:r>
          </a:p>
          <a:p>
            <a:pPr marL="1418400" lvl="2" indent="-540000" algn="just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008000"/>
                </a:solidFill>
              </a:rPr>
              <a:t>Prescrição terapêutica</a:t>
            </a:r>
          </a:p>
          <a:p>
            <a:pPr marL="1418400" lvl="2" indent="-540000" algn="just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FF3300"/>
                </a:solidFill>
              </a:rPr>
              <a:t>Procedimentos clínicos</a:t>
            </a:r>
          </a:p>
          <a:p>
            <a:pPr marL="1418400" lvl="2" indent="-540000" algn="just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7030A0"/>
                </a:solidFill>
              </a:rPr>
              <a:t>Tipos de Atividade coletiva</a:t>
            </a:r>
          </a:p>
          <a:p>
            <a:pPr marL="1418400" lvl="2" indent="-540000" algn="just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1A0C6C"/>
                </a:solidFill>
              </a:rPr>
              <a:t>Locais de atendimento</a:t>
            </a:r>
          </a:p>
          <a:p>
            <a:pPr marL="1418400" lvl="2" indent="-540000" algn="just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C00000"/>
                </a:solidFill>
              </a:rPr>
              <a:t>Locais de procedimento</a:t>
            </a:r>
          </a:p>
          <a:p>
            <a:pPr algn="ctr"/>
            <a:endParaRPr lang="pt-BR" sz="3600" b="1" dirty="0">
              <a:solidFill>
                <a:srgbClr val="0070C0"/>
              </a:solidFill>
            </a:endParaRPr>
          </a:p>
          <a:p>
            <a:endParaRPr lang="pt-BR" sz="3600" b="1" dirty="0">
              <a:solidFill>
                <a:srgbClr val="0070C0"/>
              </a:solidFill>
            </a:endParaRPr>
          </a:p>
          <a:p>
            <a:endParaRPr lang="pt-BR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7956000" cy="3374917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66"/>
                </a:solidFill>
              </a:rPr>
              <a:t>AUDIÊNCIA PÚBLICA</a:t>
            </a:r>
          </a:p>
          <a:p>
            <a:pPr algn="ctr"/>
            <a:r>
              <a:rPr lang="pt-B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66"/>
                </a:solidFill>
              </a:rPr>
              <a:t>2º QUADRIMESTRE 2018</a:t>
            </a:r>
          </a:p>
        </p:txBody>
      </p:sp>
    </p:spTree>
    <p:extLst>
      <p:ext uri="{BB962C8B-B14F-4D97-AF65-F5344CB8AC3E}">
        <p14:creationId xmlns:p14="http://schemas.microsoft.com/office/powerpoint/2010/main" val="241613496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m relacionada">
            <a:extLst>
              <a:ext uri="{FF2B5EF4-FFF2-40B4-BE49-F238E27FC236}">
                <a16:creationId xmlns:a16="http://schemas.microsoft.com/office/drawing/2014/main" id="{A3E6F5D8-EFA8-4B87-B04F-834CFF906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1"/>
            <a:ext cx="9143782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0E5FF3D-0C22-47C3-87B4-778E8BE36790}"/>
              </a:ext>
            </a:extLst>
          </p:cNvPr>
          <p:cNvSpPr txBox="1">
            <a:spLocks/>
          </p:cNvSpPr>
          <p:nvPr/>
        </p:nvSpPr>
        <p:spPr>
          <a:xfrm>
            <a:off x="-218" y="2522"/>
            <a:ext cx="9144000" cy="1194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>
                <a:solidFill>
                  <a:schemeClr val="tx1"/>
                </a:solidFill>
              </a:rPr>
              <a:t>RELATÓRIO</a:t>
            </a:r>
            <a:r>
              <a:rPr lang="pt-BR" sz="3200" b="1">
                <a:solidFill>
                  <a:srgbClr val="0070C0"/>
                </a:solidFill>
              </a:rPr>
              <a:t> </a:t>
            </a:r>
            <a:r>
              <a:rPr lang="pt-BR" sz="3200" b="1">
                <a:solidFill>
                  <a:schemeClr val="tx1"/>
                </a:solidFill>
              </a:rPr>
              <a:t>DE</a:t>
            </a:r>
            <a:r>
              <a:rPr lang="pt-BR" sz="3200" b="1">
                <a:solidFill>
                  <a:srgbClr val="0070C0"/>
                </a:solidFill>
              </a:rPr>
              <a:t> </a:t>
            </a:r>
            <a:r>
              <a:rPr lang="pt-BR" sz="3200" b="1">
                <a:solidFill>
                  <a:schemeClr val="tx1"/>
                </a:solidFill>
              </a:rPr>
              <a:t>ATENDIMENTO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7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248"/>
            <a:ext cx="9144000" cy="900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1 - Resumo do Relatório de Atendimento</a:t>
            </a:r>
            <a:r>
              <a:rPr lang="pt-BR" sz="2400" b="1" dirty="0">
                <a:solidFill>
                  <a:srgbClr val="0070C0"/>
                </a:solidFill>
              </a:rPr>
              <a:t> </a:t>
            </a:r>
            <a:br>
              <a:rPr lang="pt-BR" sz="2400" b="1" dirty="0">
                <a:solidFill>
                  <a:srgbClr val="0070C0"/>
                </a:solidFill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2º QUADRIMESTRE 2017/2018</a:t>
            </a:r>
            <a:endParaRPr lang="pt-BR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141885"/>
              </p:ext>
            </p:extLst>
          </p:nvPr>
        </p:nvGraphicFramePr>
        <p:xfrm>
          <a:off x="0" y="903248"/>
          <a:ext cx="9144000" cy="595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0" y="3248"/>
            <a:ext cx="9036000" cy="900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2 - Resumo do Relatório de Atendimento</a:t>
            </a:r>
            <a:r>
              <a:rPr lang="pt-BR" sz="2400" b="1" dirty="0">
                <a:solidFill>
                  <a:srgbClr val="0070C0"/>
                </a:solidFill>
              </a:rPr>
              <a:t> </a:t>
            </a:r>
            <a:br>
              <a:rPr lang="pt-BR" sz="2400" b="1" dirty="0">
                <a:solidFill>
                  <a:srgbClr val="0070C0"/>
                </a:solidFill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2º QUADRIMESTRE 2017/2018</a:t>
            </a:r>
            <a:endParaRPr lang="pt-BR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45692"/>
              </p:ext>
            </p:extLst>
          </p:nvPr>
        </p:nvGraphicFramePr>
        <p:xfrm>
          <a:off x="0" y="903248"/>
          <a:ext cx="9144000" cy="595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851920" y="1580998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Incremento de 5,31% </a:t>
            </a:r>
          </a:p>
        </p:txBody>
      </p:sp>
    </p:spTree>
    <p:extLst>
      <p:ext uri="{BB962C8B-B14F-4D97-AF65-F5344CB8AC3E}">
        <p14:creationId xmlns:p14="http://schemas.microsoft.com/office/powerpoint/2010/main" val="29852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3 </a:t>
            </a:r>
            <a:r>
              <a:rPr lang="pt-BR" sz="1600" b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Outros Tipos de Atendimentos (Consulta odontológica/NASF/Ativ. coletiva)</a:t>
            </a:r>
            <a:r>
              <a:rPr lang="pt-BR" sz="1600" b="1" dirty="0">
                <a:solidFill>
                  <a:schemeClr val="tx1"/>
                </a:solidFill>
              </a:rPr>
              <a:t> </a:t>
            </a:r>
            <a:br>
              <a:rPr lang="pt-BR" sz="16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2º Quadrimestre</a:t>
            </a:r>
            <a:r>
              <a:rPr lang="pt-BR" sz="2000" b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pt-BR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015912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49" y="0"/>
            <a:ext cx="9072000" cy="7920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4 - Outros Tipos de Atendimentos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2º Quadrimestre</a:t>
            </a:r>
            <a:r>
              <a:rPr lang="pt-BR" sz="2000" b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2017/2018</a:t>
            </a:r>
            <a:endParaRPr lang="pt-BR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207030"/>
              </p:ext>
            </p:extLst>
          </p:nvPr>
        </p:nvGraphicFramePr>
        <p:xfrm>
          <a:off x="0" y="620688"/>
          <a:ext cx="914400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572000" y="1396332"/>
            <a:ext cx="290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Decremento de 1,22% </a:t>
            </a:r>
          </a:p>
        </p:txBody>
      </p:sp>
    </p:spTree>
    <p:extLst>
      <p:ext uri="{BB962C8B-B14F-4D97-AF65-F5344CB8AC3E}">
        <p14:creationId xmlns:p14="http://schemas.microsoft.com/office/powerpoint/2010/main" val="24446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m relacionada">
            <a:extLst>
              <a:ext uri="{FF2B5EF4-FFF2-40B4-BE49-F238E27FC236}">
                <a16:creationId xmlns:a16="http://schemas.microsoft.com/office/drawing/2014/main" id="{51E0E9A3-87CB-4EB8-A2D0-E613AAD655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01" y="1916832"/>
            <a:ext cx="3696999" cy="21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E10EF04-E216-44EF-B07D-7B45C15EE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8024" y="4482096"/>
            <a:ext cx="3996000" cy="199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F7788DB-18F3-47C1-A34C-D79FA3D28E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00" y="4293096"/>
            <a:ext cx="3168000" cy="218700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0FB3AF5-1C6E-41F4-AC60-E4F865433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99" y="1883162"/>
            <a:ext cx="2457450" cy="184785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F184B2D9-4459-406E-8D57-9344A7E1525D}"/>
              </a:ext>
            </a:extLst>
          </p:cNvPr>
          <p:cNvSpPr txBox="1">
            <a:spLocks/>
          </p:cNvSpPr>
          <p:nvPr/>
        </p:nvSpPr>
        <p:spPr>
          <a:xfrm>
            <a:off x="108000" y="122177"/>
            <a:ext cx="9036000" cy="9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solidFill>
                  <a:schemeClr val="tx1"/>
                </a:solidFill>
              </a:rPr>
              <a:t>Local do Atendimento</a:t>
            </a:r>
            <a:endParaRPr lang="pt-B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0" y="0"/>
            <a:ext cx="9108000" cy="756000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5 - Local de Atendimento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114694"/>
              </p:ext>
            </p:extLst>
          </p:nvPr>
        </p:nvGraphicFramePr>
        <p:xfrm>
          <a:off x="18000" y="767154"/>
          <a:ext cx="9108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0" y="0"/>
            <a:ext cx="9108000" cy="756000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6 - Local de Atendimento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221230"/>
              </p:ext>
            </p:extLst>
          </p:nvPr>
        </p:nvGraphicFramePr>
        <p:xfrm>
          <a:off x="18000" y="770419"/>
          <a:ext cx="9108000" cy="60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499992" y="1196752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Incremento de 21% </a:t>
            </a:r>
          </a:p>
        </p:txBody>
      </p:sp>
    </p:spTree>
    <p:extLst>
      <p:ext uri="{BB962C8B-B14F-4D97-AF65-F5344CB8AC3E}">
        <p14:creationId xmlns:p14="http://schemas.microsoft.com/office/powerpoint/2010/main" val="20813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80"/>
            <a:ext cx="9144000" cy="1122164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7 - Local do Procedimento                                            2º Quadrimestre 2017/2018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508369"/>
              </p:ext>
            </p:extLst>
          </p:nvPr>
        </p:nvGraphicFramePr>
        <p:xfrm>
          <a:off x="-18000" y="1124744"/>
          <a:ext cx="9162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90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0106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8 - Tipo de Atendimento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254152"/>
              </p:ext>
            </p:extLst>
          </p:nvPr>
        </p:nvGraphicFramePr>
        <p:xfrm>
          <a:off x="35496" y="908720"/>
          <a:ext cx="907300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305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000" y="32429"/>
            <a:ext cx="9108000" cy="3492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endParaRPr lang="pt-BR" sz="3200" b="1" dirty="0">
              <a:solidFill>
                <a:srgbClr val="002060"/>
              </a:solidFill>
            </a:endParaRPr>
          </a:p>
          <a:p>
            <a:pPr algn="ctr"/>
            <a:r>
              <a:rPr lang="pt-BR" sz="3200" b="1" dirty="0">
                <a:solidFill>
                  <a:srgbClr val="002060"/>
                </a:solidFill>
              </a:rPr>
              <a:t>Atividades</a:t>
            </a:r>
            <a:r>
              <a:rPr lang="pt-BR" sz="3200" b="1" dirty="0">
                <a:solidFill>
                  <a:schemeClr val="bg1"/>
                </a:solidFill>
              </a:rPr>
              <a:t> </a:t>
            </a:r>
            <a:r>
              <a:rPr lang="pt-BR" sz="3200" b="1" dirty="0">
                <a:solidFill>
                  <a:srgbClr val="002060"/>
                </a:solidFill>
              </a:rPr>
              <a:t>realizadas</a:t>
            </a:r>
            <a:r>
              <a:rPr lang="pt-BR" sz="3200" b="1" dirty="0">
                <a:solidFill>
                  <a:schemeClr val="bg1"/>
                </a:solidFill>
              </a:rPr>
              <a:t>:     </a:t>
            </a:r>
            <a:r>
              <a:rPr lang="pt-BR" sz="3200" b="1" dirty="0">
                <a:solidFill>
                  <a:srgbClr val="002060"/>
                </a:solidFill>
              </a:rPr>
              <a:t>        </a:t>
            </a:r>
            <a:r>
              <a:rPr lang="pt-BR" sz="3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sz="4000" b="1" dirty="0">
                <a:solidFill>
                  <a:srgbClr val="002060"/>
                </a:solidFill>
              </a:rPr>
              <a:t>2º</a:t>
            </a: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>
                <a:solidFill>
                  <a:srgbClr val="002060"/>
                </a:solidFill>
              </a:rPr>
              <a:t>QUADRIMESTRE</a:t>
            </a:r>
          </a:p>
          <a:p>
            <a:pPr algn="ctr"/>
            <a:r>
              <a:rPr lang="pt-BR" sz="4000" b="1" dirty="0">
                <a:solidFill>
                  <a:srgbClr val="002060"/>
                </a:solidFill>
              </a:rPr>
              <a:t>Ano</a:t>
            </a:r>
            <a:r>
              <a:rPr lang="pt-BR" sz="4000" b="1" dirty="0">
                <a:solidFill>
                  <a:srgbClr val="0070C0"/>
                </a:solidFill>
              </a:rPr>
              <a:t>: </a:t>
            </a:r>
            <a:r>
              <a:rPr lang="pt-BR" sz="4000" b="1" dirty="0">
                <a:solidFill>
                  <a:srgbClr val="002060"/>
                </a:solidFill>
              </a:rPr>
              <a:t>2018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8000" y="3533557"/>
            <a:ext cx="9108000" cy="3492000"/>
          </a:xfrm>
          <a:prstGeom prst="rect">
            <a:avLst/>
          </a:prstGeom>
          <a:ln w="1270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400" b="1" dirty="0">
              <a:solidFill>
                <a:srgbClr val="002060"/>
              </a:solidFill>
            </a:endParaRPr>
          </a:p>
          <a:p>
            <a:pPr algn="ctr"/>
            <a:endParaRPr lang="pt-BR" sz="2400" b="1" dirty="0">
              <a:solidFill>
                <a:srgbClr val="002060"/>
              </a:solidFill>
            </a:endParaRPr>
          </a:p>
          <a:p>
            <a:pPr algn="ctr"/>
            <a:endParaRPr lang="pt-BR" sz="2400" b="1" dirty="0">
              <a:solidFill>
                <a:srgbClr val="002060"/>
              </a:solidFill>
            </a:endParaRP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APRESENTAÇÃO</a:t>
            </a:r>
            <a:r>
              <a:rPr lang="pt-BR" sz="3200" b="1" dirty="0">
                <a:solidFill>
                  <a:srgbClr val="002060"/>
                </a:solidFill>
              </a:rPr>
              <a:t>:</a:t>
            </a:r>
            <a:endParaRPr lang="pt-BR" sz="4000" b="1" dirty="0">
              <a:solidFill>
                <a:srgbClr val="002060"/>
              </a:solidFill>
            </a:endParaRP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Luzia Farias de Oliveira</a:t>
            </a:r>
          </a:p>
          <a:p>
            <a:pPr algn="ctr"/>
            <a:r>
              <a:rPr lang="pt-BR" sz="2800" b="1" dirty="0">
                <a:solidFill>
                  <a:srgbClr val="002060"/>
                </a:solidFill>
              </a:rPr>
              <a:t>Outubro/2018</a:t>
            </a:r>
          </a:p>
        </p:txBody>
      </p: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11" y="14427"/>
            <a:ext cx="9108000" cy="72008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/>
              <a:t>9 - Consulta Odontológica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020285"/>
              </p:ext>
            </p:extLst>
          </p:nvPr>
        </p:nvGraphicFramePr>
        <p:xfrm>
          <a:off x="14711" y="734507"/>
          <a:ext cx="9108000" cy="607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0334284"/>
      </p:ext>
    </p:extLst>
  </p:cSld>
  <p:clrMapOvr>
    <a:masterClrMapping/>
  </p:clrMapOvr>
  <p:transition spd="slow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640"/>
          </a:xfr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>
                <a:solidFill>
                  <a:srgbClr val="0070C0"/>
                </a:solidFill>
              </a:rPr>
              <a:t>10 - Total de Informações do Relatório de Atendimento/Procedimento </a:t>
            </a:r>
            <a:r>
              <a:rPr lang="pt-BR" b="1" dirty="0">
                <a:solidFill>
                  <a:srgbClr val="0070C0"/>
                </a:solidFill>
              </a:rPr>
              <a:t/>
            </a:r>
            <a:br>
              <a:rPr lang="pt-BR" b="1" dirty="0">
                <a:solidFill>
                  <a:srgbClr val="0070C0"/>
                </a:solidFill>
              </a:rPr>
            </a:br>
            <a:r>
              <a:rPr lang="pt-BR" b="1" dirty="0">
                <a:solidFill>
                  <a:srgbClr val="0070C0"/>
                </a:solidFill>
              </a:rPr>
              <a:t>2º Quadrimestre 2017/2018 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23" name="Espaço Reservado para Conteúdo 2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3912846"/>
              </p:ext>
            </p:extLst>
          </p:nvPr>
        </p:nvGraphicFramePr>
        <p:xfrm>
          <a:off x="0" y="836640"/>
          <a:ext cx="9144000" cy="602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00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Espaço Reservado para Conteúdo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3112458"/>
              </p:ext>
            </p:extLst>
          </p:nvPr>
        </p:nvGraphicFramePr>
        <p:xfrm>
          <a:off x="4716016" y="764704"/>
          <a:ext cx="4427984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40"/>
            <a:ext cx="9144000" cy="792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333300"/>
                </a:solidFill>
              </a:rPr>
              <a:t>11 - RESUMO RELATÓRIO DE ATENDIMENTO</a:t>
            </a:r>
          </a:p>
        </p:txBody>
      </p:sp>
      <p:graphicFrame>
        <p:nvGraphicFramePr>
          <p:cNvPr id="23" name="Espaço Reservado para Conteúdo 2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6220836"/>
              </p:ext>
            </p:extLst>
          </p:nvPr>
        </p:nvGraphicFramePr>
        <p:xfrm>
          <a:off x="0" y="836640"/>
          <a:ext cx="4716016" cy="602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2779853"/>
      </p:ext>
    </p:extLst>
  </p:cSld>
  <p:clrMapOvr>
    <a:masterClrMapping/>
  </p:clrMapOvr>
  <p:transition spd="slow">
    <p:pull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0" y="0"/>
            <a:ext cx="9108000" cy="900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RELATÓRIO DE PROCEDIMENTOS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00" y="921048"/>
            <a:ext cx="9108000" cy="5904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endParaRPr lang="pt-BR" sz="40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4000" dirty="0">
                <a:solidFill>
                  <a:srgbClr val="C00000"/>
                </a:solidFill>
              </a:rPr>
              <a:t>Procedimentos consolidados</a:t>
            </a:r>
          </a:p>
          <a:p>
            <a:pPr>
              <a:buFont typeface="Wingdings" pitchFamily="2" charset="2"/>
              <a:buChar char="ü"/>
            </a:pPr>
            <a:r>
              <a:rPr lang="pt-BR" sz="4000" dirty="0">
                <a:solidFill>
                  <a:srgbClr val="008000"/>
                </a:solidFill>
              </a:rPr>
              <a:t>Procedimentos/Pequenas cirurgias</a:t>
            </a:r>
          </a:p>
          <a:p>
            <a:pPr>
              <a:buFont typeface="Wingdings" pitchFamily="2" charset="2"/>
              <a:buChar char="ü"/>
            </a:pPr>
            <a:r>
              <a:rPr lang="pt-BR" sz="4000" dirty="0">
                <a:solidFill>
                  <a:srgbClr val="FF3300"/>
                </a:solidFill>
              </a:rPr>
              <a:t>Administração de medicamentos</a:t>
            </a:r>
          </a:p>
          <a:p>
            <a:pPr>
              <a:buFont typeface="Wingdings" pitchFamily="2" charset="2"/>
              <a:buChar char="ü"/>
            </a:pPr>
            <a:r>
              <a:rPr lang="pt-BR" sz="4000" dirty="0">
                <a:solidFill>
                  <a:schemeClr val="tx1"/>
                </a:solidFill>
              </a:rPr>
              <a:t>Teste rápido</a:t>
            </a:r>
          </a:p>
          <a:p>
            <a:pPr>
              <a:buFont typeface="Wingdings" pitchFamily="2" charset="2"/>
              <a:buChar char="ü"/>
            </a:pPr>
            <a:r>
              <a:rPr lang="pt-BR" sz="4000" dirty="0">
                <a:solidFill>
                  <a:srgbClr val="FF3300"/>
                </a:solidFill>
              </a:rPr>
              <a:t>Saúde bucal</a:t>
            </a:r>
          </a:p>
          <a:p>
            <a:pPr>
              <a:buFont typeface="Wingdings" pitchFamily="2" charset="2"/>
              <a:buChar char="ü"/>
            </a:pPr>
            <a:r>
              <a:rPr lang="pt-BR" sz="4000" dirty="0">
                <a:solidFill>
                  <a:srgbClr val="002060"/>
                </a:solidFill>
              </a:rPr>
              <a:t>Fornecimento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9" y="0"/>
            <a:ext cx="9144000" cy="612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12 - PROCEDIMENTOS CONSOLIDADOS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210059"/>
              </p:ext>
            </p:extLst>
          </p:nvPr>
        </p:nvGraphicFramePr>
        <p:xfrm>
          <a:off x="0" y="621000"/>
          <a:ext cx="9144000" cy="61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9" y="0"/>
            <a:ext cx="9144000" cy="6120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13 - PROCEDIMENTOS CONSOLIDADOS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503574"/>
              </p:ext>
            </p:extLst>
          </p:nvPr>
        </p:nvGraphicFramePr>
        <p:xfrm>
          <a:off x="0" y="621000"/>
          <a:ext cx="9144000" cy="61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3"/>
          <p:cNvSpPr txBox="1"/>
          <p:nvPr/>
        </p:nvSpPr>
        <p:spPr>
          <a:xfrm>
            <a:off x="4716016" y="1124744"/>
            <a:ext cx="406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/>
              <a:t>Incremento de 26,56% </a:t>
            </a:r>
          </a:p>
        </p:txBody>
      </p:sp>
    </p:spTree>
    <p:extLst>
      <p:ext uri="{BB962C8B-B14F-4D97-AF65-F5344CB8AC3E}">
        <p14:creationId xmlns:p14="http://schemas.microsoft.com/office/powerpoint/2010/main" val="4224716969"/>
      </p:ext>
    </p:extLst>
  </p:cSld>
  <p:clrMapOvr>
    <a:masterClrMapping/>
  </p:clrMapOvr>
  <p:transition spd="slow"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79549-083E-4E4E-B7F6-62368E67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84" y="157655"/>
            <a:ext cx="8404586" cy="65916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PROCEDIMENTOS</a:t>
            </a:r>
          </a:p>
        </p:txBody>
      </p:sp>
      <p:pic>
        <p:nvPicPr>
          <p:cNvPr id="11266" name="Picture 2" descr="Resultado de imagem para pequenas cirurgias e aplicaÃ§Ã£o de injeÃ§Ãµes curativos">
            <a:extLst>
              <a:ext uri="{FF2B5EF4-FFF2-40B4-BE49-F238E27FC236}">
                <a16:creationId xmlns:a16="http://schemas.microsoft.com/office/drawing/2014/main" id="{1A0C9D51-5C62-4BFC-8C37-C3DB487CAB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4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m para pequenas cirurgias e aplicaÃ§Ã£o de injeÃ§Ãµes curativos">
            <a:extLst>
              <a:ext uri="{FF2B5EF4-FFF2-40B4-BE49-F238E27FC236}">
                <a16:creationId xmlns:a16="http://schemas.microsoft.com/office/drawing/2014/main" id="{D4827739-94FA-4E45-9902-E90F40810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30" y="43326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sultado de imagem para pequenas cirurgias e aplicaÃ§Ã£o de injeÃ§Ãµes curativos">
            <a:extLst>
              <a:ext uri="{FF2B5EF4-FFF2-40B4-BE49-F238E27FC236}">
                <a16:creationId xmlns:a16="http://schemas.microsoft.com/office/drawing/2014/main" id="{E0DD58A0-F944-4AB7-BD1F-A5152A00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5727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Resultado de imagem para pequenas cirurgias e aplicaÃ§Ã£o de injeÃ§Ãµes curativos">
            <a:extLst>
              <a:ext uri="{FF2B5EF4-FFF2-40B4-BE49-F238E27FC236}">
                <a16:creationId xmlns:a16="http://schemas.microsoft.com/office/drawing/2014/main" id="{BF920266-FE3F-4727-A7AE-E21FFA102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75" y="1014689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sultado de imagem para teste rÃ¡pido">
            <a:extLst>
              <a:ext uri="{FF2B5EF4-FFF2-40B4-BE49-F238E27FC236}">
                <a16:creationId xmlns:a16="http://schemas.microsoft.com/office/drawing/2014/main" id="{93AFE416-EC44-4165-9A45-00FFEF43C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46885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Resultado de imagem para saude bucal">
            <a:extLst>
              <a:ext uri="{FF2B5EF4-FFF2-40B4-BE49-F238E27FC236}">
                <a16:creationId xmlns:a16="http://schemas.microsoft.com/office/drawing/2014/main" id="{9B813792-A10C-4E86-B777-8B0AFD152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67" y="2784188"/>
            <a:ext cx="3219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44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896983"/>
          </a:xfrm>
          <a:pattFill prst="pct5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ts val="3500"/>
              </a:lnSpc>
            </a:pPr>
            <a:r>
              <a:rPr lang="pt-BR" sz="2800" b="1" dirty="0">
                <a:solidFill>
                  <a:srgbClr val="0070C0"/>
                </a:solidFill>
              </a:rPr>
              <a:t>14 - Relatório de Procedimento</a:t>
            </a:r>
            <a:endParaRPr lang="pt-BR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25679"/>
              </p:ext>
            </p:extLst>
          </p:nvPr>
        </p:nvGraphicFramePr>
        <p:xfrm>
          <a:off x="0" y="908720"/>
          <a:ext cx="91440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9641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39" y="0"/>
            <a:ext cx="9108000" cy="936104"/>
          </a:xfrm>
          <a:pattFill prst="pct30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ts val="3500"/>
              </a:lnSpc>
            </a:pPr>
            <a:r>
              <a:rPr lang="pt-BR" sz="2800" b="1" dirty="0">
                <a:solidFill>
                  <a:srgbClr val="0070C0"/>
                </a:solidFill>
              </a:rPr>
              <a:t>15 - Relatório de Procedimentos</a:t>
            </a:r>
            <a:r>
              <a:rPr lang="pt-BR" b="1" dirty="0">
                <a:solidFill>
                  <a:srgbClr val="0070C0"/>
                </a:solidFill>
              </a:rPr>
              <a:t/>
            </a:r>
            <a:br>
              <a:rPr lang="pt-BR" b="1" dirty="0">
                <a:solidFill>
                  <a:srgbClr val="0070C0"/>
                </a:solidFill>
              </a:rPr>
            </a:br>
            <a:r>
              <a:rPr lang="pt-BR" sz="2700" b="1" dirty="0">
                <a:solidFill>
                  <a:srgbClr val="0070C0"/>
                </a:solidFill>
              </a:rPr>
              <a:t> </a:t>
            </a:r>
            <a:endParaRPr lang="pt-BR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648400"/>
              </p:ext>
            </p:extLst>
          </p:nvPr>
        </p:nvGraphicFramePr>
        <p:xfrm>
          <a:off x="20039" y="1052736"/>
          <a:ext cx="91080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9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8000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BR" sz="2800" dirty="0"/>
              <a:t>16 - Todos Procedimentos + Pequenas Cirurgias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075105"/>
              </p:ext>
            </p:extLst>
          </p:nvPr>
        </p:nvGraphicFramePr>
        <p:xfrm>
          <a:off x="0" y="648000"/>
          <a:ext cx="9143999" cy="62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3"/>
          <p:cNvSpPr txBox="1"/>
          <p:nvPr/>
        </p:nvSpPr>
        <p:spPr>
          <a:xfrm>
            <a:off x="5220072" y="6093296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Decremento de 40,45%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1361" y="1786414"/>
            <a:ext cx="81003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A0C6C"/>
                </a:solidFill>
              </a:rPr>
              <a:t>Secretária Municipal de Saúde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A0C6C"/>
              </a:solidFill>
              <a:effectLst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4026" y="2334571"/>
            <a:ext cx="8100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4FEE"/>
                </a:solidFill>
              </a:rPr>
              <a:t>Luzia Farias de Oliveira</a:t>
            </a:r>
            <a:endParaRPr lang="pt-B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4FEE"/>
              </a:solidFill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36804" y="240642"/>
            <a:ext cx="68407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Prefeito</a:t>
            </a:r>
            <a:endParaRPr lang="pt-B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06988" y="972307"/>
            <a:ext cx="8100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4FEE"/>
                </a:solidFill>
              </a:rPr>
              <a:t>Manuel Gustavo de Araújo Moreira </a:t>
            </a:r>
            <a:endParaRPr lang="pt-B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4FEE"/>
              </a:solidFill>
              <a:effectLst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43608" y="5085184"/>
            <a:ext cx="81003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pt-BR" sz="14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421396" y="4441333"/>
            <a:ext cx="5616624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Colaboradoras:</a:t>
            </a:r>
          </a:p>
          <a:p>
            <a:pPr algn="ctr"/>
            <a:r>
              <a:rPr lang="pt-B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4FEE"/>
                </a:solidFill>
              </a:rPr>
              <a:t>Maria Nilza Dantas</a:t>
            </a:r>
          </a:p>
          <a:p>
            <a:pPr algn="ctr"/>
            <a:r>
              <a:rPr lang="pt-B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4FEE"/>
                </a:solidFill>
              </a:rPr>
              <a:t> Janaina Teixeira de Oliveira Farias</a:t>
            </a:r>
          </a:p>
          <a:p>
            <a:pPr algn="ctr"/>
            <a:endParaRPr lang="pt-BR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4FEE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9512" y="3123735"/>
            <a:ext cx="8100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A0C6C"/>
                </a:solidFill>
              </a:rPr>
              <a:t>Assessor Técnico em Saúde</a:t>
            </a:r>
            <a:endParaRPr lang="pt-B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A0C6C"/>
              </a:solidFill>
            </a:endParaRPr>
          </a:p>
          <a:p>
            <a:pPr algn="ctr"/>
            <a:r>
              <a:rPr lang="pt-B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4FEE"/>
                </a:solidFill>
              </a:rPr>
              <a:t>Kleber da Silva Freire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069468" y="582048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Outubro - 2018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" y="-14287"/>
            <a:ext cx="9108000" cy="684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BR" sz="2800" dirty="0"/>
              <a:t>17 - TESTES RÁPIDOS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296848"/>
              </p:ext>
            </p:extLst>
          </p:nvPr>
        </p:nvGraphicFramePr>
        <p:xfrm>
          <a:off x="36000" y="669712"/>
          <a:ext cx="9072000" cy="613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3"/>
          <p:cNvSpPr txBox="1"/>
          <p:nvPr/>
        </p:nvSpPr>
        <p:spPr>
          <a:xfrm>
            <a:off x="5652120" y="6093296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Aumento de 234%</a:t>
            </a:r>
          </a:p>
        </p:txBody>
      </p:sp>
    </p:spTree>
    <p:extLst>
      <p:ext uri="{BB962C8B-B14F-4D97-AF65-F5344CB8AC3E}">
        <p14:creationId xmlns:p14="http://schemas.microsoft.com/office/powerpoint/2010/main" val="34006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" y="26634"/>
            <a:ext cx="9072000" cy="810078"/>
          </a:xfrm>
          <a:pattFill prst="pct80">
            <a:fgClr>
              <a:srgbClr val="FFFF99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18 - Administração de Medicamentos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791671"/>
              </p:ext>
            </p:extLst>
          </p:nvPr>
        </p:nvGraphicFramePr>
        <p:xfrm>
          <a:off x="36000" y="980728"/>
          <a:ext cx="9108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47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" y="26634"/>
            <a:ext cx="9108000" cy="720080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19 - Administração de Medicamentos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494306"/>
              </p:ext>
            </p:extLst>
          </p:nvPr>
        </p:nvGraphicFramePr>
        <p:xfrm>
          <a:off x="36000" y="756388"/>
          <a:ext cx="9108000" cy="61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3"/>
          <p:cNvSpPr txBox="1"/>
          <p:nvPr/>
        </p:nvSpPr>
        <p:spPr>
          <a:xfrm>
            <a:off x="5220072" y="5157192"/>
            <a:ext cx="334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Aumento de 346,75% </a:t>
            </a:r>
          </a:p>
        </p:txBody>
      </p:sp>
    </p:spTree>
    <p:extLst>
      <p:ext uri="{BB962C8B-B14F-4D97-AF65-F5344CB8AC3E}">
        <p14:creationId xmlns:p14="http://schemas.microsoft.com/office/powerpoint/2010/main" val="359430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F3F2E-E590-4ADF-B76D-B60B7016C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8282881" cy="58715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SAÚDE BUCAL</a:t>
            </a:r>
          </a:p>
        </p:txBody>
      </p:sp>
      <p:pic>
        <p:nvPicPr>
          <p:cNvPr id="12290" name="Picture 2" descr="Resultado de imagem para aCESSO A POLPA DENTARIA">
            <a:extLst>
              <a:ext uri="{FF2B5EF4-FFF2-40B4-BE49-F238E27FC236}">
                <a16:creationId xmlns:a16="http://schemas.microsoft.com/office/drawing/2014/main" id="{117B0F54-9A27-4701-8601-393477C8BC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sultado de imagem para aCESSO A POLPA DENTARIA">
            <a:extLst>
              <a:ext uri="{FF2B5EF4-FFF2-40B4-BE49-F238E27FC236}">
                <a16:creationId xmlns:a16="http://schemas.microsoft.com/office/drawing/2014/main" id="{F5A6863D-16F2-4418-A2FB-9975F37BE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76901"/>
            <a:ext cx="2022184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sultado de imagem para aCESSO A POLPA DENTARIA">
            <a:extLst>
              <a:ext uri="{FF2B5EF4-FFF2-40B4-BE49-F238E27FC236}">
                <a16:creationId xmlns:a16="http://schemas.microsoft.com/office/drawing/2014/main" id="{3A7A12C6-2BAD-47A6-954D-8B5D6269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71" y="2892601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Resultado de imagem para aCESSO A POLPA DENTARIA">
            <a:extLst>
              <a:ext uri="{FF2B5EF4-FFF2-40B4-BE49-F238E27FC236}">
                <a16:creationId xmlns:a16="http://schemas.microsoft.com/office/drawing/2014/main" id="{B73D7559-EBE3-401D-8172-15A4A0339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45201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Resultado de imagem para aCESSO A POLPA DENTARIA">
            <a:extLst>
              <a:ext uri="{FF2B5EF4-FFF2-40B4-BE49-F238E27FC236}">
                <a16:creationId xmlns:a16="http://schemas.microsoft.com/office/drawing/2014/main" id="{69004333-F10B-4E66-B22F-022909DF7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80" y="5085184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90" y="31476"/>
            <a:ext cx="9144000" cy="1052736"/>
          </a:xfrm>
          <a:pattFill prst="smGrid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</a:rPr>
              <a:t>20 - Saúde Bucal</a:t>
            </a:r>
            <a:br>
              <a:rPr lang="pt-BR" sz="2400" b="1" dirty="0">
                <a:solidFill>
                  <a:srgbClr val="0070C0"/>
                </a:solidFill>
              </a:rPr>
            </a:br>
            <a:r>
              <a:rPr lang="pt-BR" sz="2400" b="1" dirty="0">
                <a:solidFill>
                  <a:srgbClr val="0070C0"/>
                </a:solidFill>
              </a:rPr>
              <a:t>Resumo – Quadro comparativo – 2º Quadrimestre - 2017/2018</a:t>
            </a: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714535"/>
              </p:ext>
            </p:extLst>
          </p:nvPr>
        </p:nvGraphicFramePr>
        <p:xfrm>
          <a:off x="0" y="1084212"/>
          <a:ext cx="9144000" cy="577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90" y="31476"/>
            <a:ext cx="9144000" cy="1052736"/>
          </a:xfrm>
          <a:pattFill prst="smGrid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</a:rPr>
              <a:t>21 - Saúde Bucal</a:t>
            </a:r>
            <a:br>
              <a:rPr lang="pt-BR" sz="2400" b="1" dirty="0">
                <a:solidFill>
                  <a:srgbClr val="0070C0"/>
                </a:solidFill>
              </a:rPr>
            </a:br>
            <a:r>
              <a:rPr lang="pt-BR" sz="2400" b="1" dirty="0">
                <a:solidFill>
                  <a:srgbClr val="0070C0"/>
                </a:solidFill>
              </a:rPr>
              <a:t>Resumo – Quadro comparativo – 2º Quadrimestre - 2017/2018</a:t>
            </a: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373282"/>
              </p:ext>
            </p:extLst>
          </p:nvPr>
        </p:nvGraphicFramePr>
        <p:xfrm>
          <a:off x="0" y="1084212"/>
          <a:ext cx="9144000" cy="577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475656" y="1772816"/>
            <a:ext cx="2659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/>
              <a:t>Incremento de 9,0% </a:t>
            </a:r>
          </a:p>
        </p:txBody>
      </p:sp>
    </p:spTree>
    <p:extLst>
      <p:ext uri="{BB962C8B-B14F-4D97-AF65-F5344CB8AC3E}">
        <p14:creationId xmlns:p14="http://schemas.microsoft.com/office/powerpoint/2010/main" val="16390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072000" cy="972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400" dirty="0"/>
              <a:t>22 - Total de Procedimentos Realizados</a:t>
            </a:r>
            <a:br>
              <a:rPr lang="pt-BR" sz="2400" dirty="0"/>
            </a:br>
            <a:r>
              <a:rPr lang="pt-BR" sz="2400" dirty="0"/>
              <a:t> 2º Quadrimestre 2017/2018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653400"/>
              </p:ext>
            </p:extLst>
          </p:nvPr>
        </p:nvGraphicFramePr>
        <p:xfrm>
          <a:off x="55091" y="980728"/>
          <a:ext cx="9016909" cy="58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436096" y="1397965"/>
            <a:ext cx="316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Aumento de 28,34%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" y="0"/>
            <a:ext cx="9072000" cy="864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Relatório de Acompanhamento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00" y="864000"/>
            <a:ext cx="9072000" cy="5994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pt-BR" sz="3800" b="1" dirty="0">
                <a:solidFill>
                  <a:schemeClr val="tx1"/>
                </a:solidFill>
              </a:rPr>
              <a:t>Motivo de visita do agente comunitário</a:t>
            </a:r>
          </a:p>
          <a:p>
            <a:r>
              <a:rPr lang="pt-BR" sz="3800" b="1" dirty="0">
                <a:solidFill>
                  <a:schemeClr val="tx1"/>
                </a:solidFill>
              </a:rPr>
              <a:t>Tipos de acompanhamento</a:t>
            </a:r>
          </a:p>
          <a:p>
            <a:r>
              <a:rPr lang="pt-BR" sz="3800" b="1" dirty="0">
                <a:solidFill>
                  <a:schemeClr val="tx1"/>
                </a:solidFill>
              </a:rPr>
              <a:t>Acompanhamento das atividades da AB</a:t>
            </a:r>
          </a:p>
          <a:p>
            <a:pPr marL="457200" lvl="1" indent="0">
              <a:buNone/>
            </a:pPr>
            <a:r>
              <a:rPr lang="pt-BR" sz="3800" dirty="0">
                <a:solidFill>
                  <a:schemeClr val="tx1"/>
                </a:solidFill>
              </a:rPr>
              <a:t>Tipos de Busca Ativa</a:t>
            </a:r>
          </a:p>
          <a:p>
            <a:pPr marL="457200" lvl="1" indent="0">
              <a:buNone/>
            </a:pPr>
            <a:r>
              <a:rPr lang="pt-BR" sz="3800" dirty="0">
                <a:solidFill>
                  <a:schemeClr val="tx1"/>
                </a:solidFill>
              </a:rPr>
              <a:t>Controle ambiental/vetorial</a:t>
            </a:r>
          </a:p>
          <a:p>
            <a:pPr>
              <a:buSzPct val="86000"/>
              <a:buFont typeface="Wingdings" panose="05000000000000000000" pitchFamily="2" charset="2"/>
              <a:buChar char="Ø"/>
            </a:pPr>
            <a:r>
              <a:rPr lang="pt-BR" sz="3800" b="1" dirty="0">
                <a:solidFill>
                  <a:schemeClr val="tx1"/>
                </a:solidFill>
              </a:rPr>
              <a:t>Condições avaliadas</a:t>
            </a:r>
          </a:p>
          <a:p>
            <a:pPr>
              <a:buSzPct val="86000"/>
              <a:buFont typeface="Wingdings" panose="05000000000000000000" pitchFamily="2" charset="2"/>
              <a:buChar char="Ø"/>
            </a:pPr>
            <a:r>
              <a:rPr lang="pt-BR" sz="3800" b="1" dirty="0">
                <a:solidFill>
                  <a:schemeClr val="tx1"/>
                </a:solidFill>
              </a:rPr>
              <a:t>Problemas/Condições/Rastreamento</a:t>
            </a:r>
          </a:p>
          <a:p>
            <a:pPr>
              <a:buSzPct val="86000"/>
              <a:buFont typeface="Wingdings" panose="05000000000000000000" pitchFamily="2" charset="2"/>
              <a:buChar char="Ø"/>
            </a:pPr>
            <a:r>
              <a:rPr lang="pt-BR" sz="3800" b="1" dirty="0">
                <a:solidFill>
                  <a:schemeClr val="tx1"/>
                </a:solidFill>
              </a:rPr>
              <a:t>Doenças Transmissíveis</a:t>
            </a:r>
          </a:p>
          <a:p>
            <a:pPr>
              <a:buSzPct val="86000"/>
              <a:buFont typeface="Wingdings" panose="05000000000000000000" pitchFamily="2" charset="2"/>
              <a:buChar char="Ø"/>
            </a:pPr>
            <a:r>
              <a:rPr lang="pt-BR" sz="3800" b="1" dirty="0">
                <a:solidFill>
                  <a:schemeClr val="tx1"/>
                </a:solidFill>
              </a:rPr>
              <a:t>CID 10 – CIAP 2</a:t>
            </a:r>
          </a:p>
          <a:p>
            <a:pPr lvl="1">
              <a:buNone/>
            </a:pPr>
            <a:endParaRPr lang="pt-B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CB2BC-BBD6-4533-A0BB-25F85EC2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8965604" cy="80317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800" dirty="0">
                <a:solidFill>
                  <a:schemeClr val="tx1"/>
                </a:solidFill>
              </a:rPr>
              <a:t>Acompanhamento das Atividades na AB</a:t>
            </a:r>
          </a:p>
        </p:txBody>
      </p:sp>
      <p:pic>
        <p:nvPicPr>
          <p:cNvPr id="13314" name="Picture 2" descr="Resultado de imagem para motivo da visita dos agentes de saÃºde">
            <a:extLst>
              <a:ext uri="{FF2B5EF4-FFF2-40B4-BE49-F238E27FC236}">
                <a16:creationId xmlns:a16="http://schemas.microsoft.com/office/drawing/2014/main" id="{9D820D99-5F47-4CD4-95BD-ED9530E703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m para motivo da visita dos agentes de saÃºde">
            <a:extLst>
              <a:ext uri="{FF2B5EF4-FFF2-40B4-BE49-F238E27FC236}">
                <a16:creationId xmlns:a16="http://schemas.microsoft.com/office/drawing/2014/main" id="{50D0C5DA-397D-423D-A7AC-4942CFCC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13176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sultado de imagem para motivo da visita dos agentes de saÃºde">
            <a:extLst>
              <a:ext uri="{FF2B5EF4-FFF2-40B4-BE49-F238E27FC236}">
                <a16:creationId xmlns:a16="http://schemas.microsoft.com/office/drawing/2014/main" id="{2DDD4193-248C-4864-9C5E-1645E689B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08" y="2825527"/>
            <a:ext cx="3348000" cy="304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m relacionada">
            <a:extLst>
              <a:ext uri="{FF2B5EF4-FFF2-40B4-BE49-F238E27FC236}">
                <a16:creationId xmlns:a16="http://schemas.microsoft.com/office/drawing/2014/main" id="{6A1C12A4-34EE-40FD-84CA-BA085AA2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4" y="3212976"/>
            <a:ext cx="19335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magem relacionada">
            <a:extLst>
              <a:ext uri="{FF2B5EF4-FFF2-40B4-BE49-F238E27FC236}">
                <a16:creationId xmlns:a16="http://schemas.microsoft.com/office/drawing/2014/main" id="{C5ACFDBB-2904-44A7-AF34-D12552762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085516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190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28" y="-1"/>
            <a:ext cx="9111771" cy="835624"/>
          </a:xfrm>
          <a:blipFill>
            <a:blip r:embed="rId2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</a:rPr>
              <a:t>24 - Resumo do Acompanhamento</a:t>
            </a:r>
            <a:br>
              <a:rPr lang="pt-BR" sz="2800" dirty="0">
                <a:solidFill>
                  <a:srgbClr val="C00000"/>
                </a:solidFill>
              </a:rPr>
            </a:br>
            <a:r>
              <a:rPr lang="pt-BR" sz="2800" dirty="0">
                <a:solidFill>
                  <a:srgbClr val="C00000"/>
                </a:solidFill>
              </a:rPr>
              <a:t>MOTIVO DA VISITA DO ACS – 2º QUADRIMESTRE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913370"/>
              </p:ext>
            </p:extLst>
          </p:nvPr>
        </p:nvGraphicFramePr>
        <p:xfrm>
          <a:off x="32228" y="835623"/>
          <a:ext cx="9111771" cy="602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00" y="0"/>
            <a:ext cx="9108000" cy="1224000"/>
          </a:xfrm>
          <a:solidFill>
            <a:schemeClr val="bg2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b="1" dirty="0">
                <a:solidFill>
                  <a:srgbClr val="0070C0"/>
                </a:solidFill>
              </a:rPr>
              <a:t>Coordenações e Responsabilidades Técnicas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000" y="1242000"/>
            <a:ext cx="9108000" cy="5616000"/>
          </a:xfrm>
          <a:solidFill>
            <a:schemeClr val="bg2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66"/>
                </a:solidFill>
              </a:rPr>
              <a:t>Coordenação das Ações de Saúde</a:t>
            </a:r>
          </a:p>
          <a:p>
            <a:pPr algn="ctr">
              <a:buFont typeface="Wingdings" pitchFamily="2" charset="2"/>
              <a:buChar char="ü"/>
            </a:pPr>
            <a:r>
              <a:rPr lang="pt-BR" sz="3600" b="1" dirty="0" err="1">
                <a:solidFill>
                  <a:srgbClr val="0070C0"/>
                </a:solidFill>
              </a:rPr>
              <a:t>Elidiana</a:t>
            </a:r>
            <a:r>
              <a:rPr lang="pt-BR" sz="3600" b="1" dirty="0">
                <a:solidFill>
                  <a:srgbClr val="0070C0"/>
                </a:solidFill>
              </a:rPr>
              <a:t> da Silva Nascimento</a:t>
            </a:r>
          </a:p>
          <a:p>
            <a:pPr algn="ctr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66"/>
                </a:solidFill>
              </a:rPr>
              <a:t>Coordenação da Atenção Básica</a:t>
            </a:r>
          </a:p>
          <a:p>
            <a:pPr algn="ctr">
              <a:buFont typeface="Wingdings" pitchFamily="2" charset="2"/>
              <a:buChar char="ü"/>
            </a:pPr>
            <a:r>
              <a:rPr lang="pt-BR" sz="3600" b="1" dirty="0" err="1">
                <a:solidFill>
                  <a:srgbClr val="0070C0"/>
                </a:solidFill>
              </a:rPr>
              <a:t>Taciana</a:t>
            </a:r>
            <a:r>
              <a:rPr lang="pt-BR" sz="3600" b="1" dirty="0">
                <a:solidFill>
                  <a:srgbClr val="0070C0"/>
                </a:solidFill>
              </a:rPr>
              <a:t> dos Santos Lima </a:t>
            </a:r>
          </a:p>
          <a:p>
            <a:pPr algn="ctr">
              <a:buFont typeface="Wingdings" pitchFamily="2" charset="2"/>
              <a:buChar char="ü"/>
            </a:pPr>
            <a:r>
              <a:rPr lang="pt-BR" sz="3600" b="1" dirty="0">
                <a:solidFill>
                  <a:srgbClr val="000066"/>
                </a:solidFill>
              </a:rPr>
              <a:t>Coordenação de Recursos Humanos</a:t>
            </a:r>
          </a:p>
          <a:p>
            <a:pPr algn="ctr">
              <a:buFont typeface="Wingdings" pitchFamily="2" charset="2"/>
              <a:buChar char="ü"/>
            </a:pPr>
            <a:r>
              <a:rPr lang="pt-BR" sz="3600" b="1" dirty="0" err="1">
                <a:solidFill>
                  <a:srgbClr val="0070C0"/>
                </a:solidFill>
              </a:rPr>
              <a:t>Lindaci</a:t>
            </a:r>
            <a:r>
              <a:rPr lang="pt-BR" sz="3600" b="1" dirty="0">
                <a:solidFill>
                  <a:srgbClr val="0070C0"/>
                </a:solidFill>
              </a:rPr>
              <a:t> Nascimento Silva </a:t>
            </a:r>
          </a:p>
          <a:p>
            <a:pPr algn="ctr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66"/>
                </a:solidFill>
              </a:rPr>
              <a:t>Programa de Combate as Endemias</a:t>
            </a:r>
          </a:p>
          <a:p>
            <a:pPr algn="ctr">
              <a:buFont typeface="Wingdings" pitchFamily="2" charset="2"/>
              <a:buChar char="ü"/>
            </a:pPr>
            <a:r>
              <a:rPr lang="pt-BR" sz="3600" b="1" dirty="0">
                <a:solidFill>
                  <a:srgbClr val="0070C0"/>
                </a:solidFill>
              </a:rPr>
              <a:t>Juno César Albuquerque de Lima </a:t>
            </a:r>
            <a:r>
              <a:rPr lang="pt-BR" sz="3600" dirty="0">
                <a:solidFill>
                  <a:srgbClr val="0070C0"/>
                </a:solidFill>
              </a:rPr>
              <a:t> </a:t>
            </a:r>
            <a:endParaRPr lang="pt-BR" sz="36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28" y="-1"/>
            <a:ext cx="9111771" cy="835624"/>
          </a:xfrm>
          <a:blipFill>
            <a:blip r:embed="rId2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</a:rPr>
              <a:t>25 - Resumo do Acompanhamento</a:t>
            </a:r>
            <a:br>
              <a:rPr lang="pt-BR" sz="2800" dirty="0">
                <a:solidFill>
                  <a:srgbClr val="C00000"/>
                </a:solidFill>
              </a:rPr>
            </a:br>
            <a:r>
              <a:rPr lang="pt-BR" sz="2800" dirty="0">
                <a:solidFill>
                  <a:srgbClr val="C00000"/>
                </a:solidFill>
              </a:rPr>
              <a:t>MOTIVO DA VISITA DO ACS – 2º QUADRIMESTRE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230411"/>
              </p:ext>
            </p:extLst>
          </p:nvPr>
        </p:nvGraphicFramePr>
        <p:xfrm>
          <a:off x="32228" y="835623"/>
          <a:ext cx="9111771" cy="602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403648" y="1628800"/>
            <a:ext cx="316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Aumento de 40,40% </a:t>
            </a:r>
          </a:p>
        </p:txBody>
      </p:sp>
    </p:spTree>
    <p:extLst>
      <p:ext uri="{BB962C8B-B14F-4D97-AF65-F5344CB8AC3E}">
        <p14:creationId xmlns:p14="http://schemas.microsoft.com/office/powerpoint/2010/main" val="42341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216D0-C1BB-4F26-B343-C40C981A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803176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Problemas e Condições Avaliadas</a:t>
            </a:r>
          </a:p>
        </p:txBody>
      </p:sp>
      <p:pic>
        <p:nvPicPr>
          <p:cNvPr id="14338" name="Picture 2" descr="Resultado de imagem para diabetes hipertensÃ£o asma">
            <a:extLst>
              <a:ext uri="{FF2B5EF4-FFF2-40B4-BE49-F238E27FC236}">
                <a16:creationId xmlns:a16="http://schemas.microsoft.com/office/drawing/2014/main" id="{D06E0661-69F0-4C6A-B6A6-7583B1CAF3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4" y="1637331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m para diabetes hipertensÃ£o asma">
            <a:extLst>
              <a:ext uri="{FF2B5EF4-FFF2-40B4-BE49-F238E27FC236}">
                <a16:creationId xmlns:a16="http://schemas.microsoft.com/office/drawing/2014/main" id="{C6755090-0928-406C-B829-7BEFCAAF8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0804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esultado de imagem para diabetes hipertensÃ£o asma">
            <a:extLst>
              <a:ext uri="{FF2B5EF4-FFF2-40B4-BE49-F238E27FC236}">
                <a16:creationId xmlns:a16="http://schemas.microsoft.com/office/drawing/2014/main" id="{34AE1203-6FB7-4D34-83BD-4D5560AA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55" y="508518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esultado de imagem para obesidade infantil">
            <a:extLst>
              <a:ext uri="{FF2B5EF4-FFF2-40B4-BE49-F238E27FC236}">
                <a16:creationId xmlns:a16="http://schemas.microsoft.com/office/drawing/2014/main" id="{55890054-C7EB-476C-9740-72F5ACA3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18" y="3256984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Resultado de imagem para hipertenso">
            <a:extLst>
              <a:ext uri="{FF2B5EF4-FFF2-40B4-BE49-F238E27FC236}">
                <a16:creationId xmlns:a16="http://schemas.microsoft.com/office/drawing/2014/main" id="{E603CB1A-2D46-45F3-8933-D3A2D847B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81" y="3108681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Resultado de imagem para hipertenso">
            <a:extLst>
              <a:ext uri="{FF2B5EF4-FFF2-40B4-BE49-F238E27FC236}">
                <a16:creationId xmlns:a16="http://schemas.microsoft.com/office/drawing/2014/main" id="{A7AE1ADA-625F-486C-90A3-015868AA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9" y="4480946"/>
            <a:ext cx="2667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482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8000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BR" sz="2800" dirty="0"/>
              <a:t>26 - Problemas/Condições avaliadas</a:t>
            </a: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884703"/>
              </p:ext>
            </p:extLst>
          </p:nvPr>
        </p:nvGraphicFramePr>
        <p:xfrm>
          <a:off x="0" y="648000"/>
          <a:ext cx="9144000" cy="62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8000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BR" sz="2800" dirty="0"/>
              <a:t>27 - Problemas/Condições avaliadas</a:t>
            </a: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753179"/>
              </p:ext>
            </p:extLst>
          </p:nvPr>
        </p:nvGraphicFramePr>
        <p:xfrm>
          <a:off x="0" y="648000"/>
          <a:ext cx="9144000" cy="62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220072" y="2011931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Redução de 40,0% </a:t>
            </a:r>
          </a:p>
        </p:txBody>
      </p:sp>
    </p:spTree>
    <p:extLst>
      <p:ext uri="{BB962C8B-B14F-4D97-AF65-F5344CB8AC3E}">
        <p14:creationId xmlns:p14="http://schemas.microsoft.com/office/powerpoint/2010/main" val="2555591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</a:rPr>
              <a:t>28 - Tipos de Acompanhamentos</a:t>
            </a:r>
            <a:br>
              <a:rPr lang="pt-BR" sz="2800" dirty="0">
                <a:solidFill>
                  <a:srgbClr val="C00000"/>
                </a:solidFill>
              </a:rPr>
            </a:br>
            <a:r>
              <a:rPr lang="pt-BR" sz="2800" dirty="0">
                <a:solidFill>
                  <a:srgbClr val="C00000"/>
                </a:solidFill>
              </a:rPr>
              <a:t>2017/2018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657480"/>
              </p:ext>
            </p:extLst>
          </p:nvPr>
        </p:nvGraphicFramePr>
        <p:xfrm>
          <a:off x="0" y="864096"/>
          <a:ext cx="9144000" cy="599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0344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</a:rPr>
              <a:t>29 - Total de Tipos de Acompanhamentos</a:t>
            </a:r>
            <a:br>
              <a:rPr lang="pt-BR" sz="2800" dirty="0">
                <a:solidFill>
                  <a:srgbClr val="C00000"/>
                </a:solidFill>
              </a:rPr>
            </a:br>
            <a:r>
              <a:rPr lang="pt-BR" sz="2800" dirty="0">
                <a:solidFill>
                  <a:srgbClr val="C00000"/>
                </a:solidFill>
              </a:rPr>
              <a:t>2017/2018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388943"/>
              </p:ext>
            </p:extLst>
          </p:nvPr>
        </p:nvGraphicFramePr>
        <p:xfrm>
          <a:off x="0" y="864096"/>
          <a:ext cx="9144000" cy="599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076056" y="5563291"/>
            <a:ext cx="351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Incremento de 29,44% </a:t>
            </a:r>
          </a:p>
        </p:txBody>
      </p:sp>
    </p:spTree>
    <p:extLst>
      <p:ext uri="{BB962C8B-B14F-4D97-AF65-F5344CB8AC3E}">
        <p14:creationId xmlns:p14="http://schemas.microsoft.com/office/powerpoint/2010/main" val="1934094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5315"/>
            <a:ext cx="9144000" cy="756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30 - Relatório de Monitoramento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5976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pt-BR" sz="3200" b="1" dirty="0">
                <a:solidFill>
                  <a:schemeClr val="tx1"/>
                </a:solidFill>
              </a:rPr>
              <a:t>Vigilância em Saúde Bucal</a:t>
            </a:r>
            <a:endParaRPr lang="pt-BR" sz="32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pt-BR" sz="3200" b="1" dirty="0">
                <a:solidFill>
                  <a:schemeClr val="tx1"/>
                </a:solidFill>
              </a:rPr>
              <a:t>Atenção Domiciliar</a:t>
            </a:r>
            <a:endParaRPr lang="pt-BR" sz="32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pt-BR" sz="3200" b="1" dirty="0">
                <a:solidFill>
                  <a:schemeClr val="tx1"/>
                </a:solidFill>
              </a:rPr>
              <a:t>Outras Atividades </a:t>
            </a:r>
          </a:p>
          <a:p>
            <a:pPr algn="l">
              <a:buFont typeface="Wingdings" pitchFamily="2" charset="2"/>
              <a:buChar char="q"/>
            </a:pPr>
            <a:r>
              <a:rPr lang="pt-BR" sz="3200" b="1" dirty="0">
                <a:solidFill>
                  <a:schemeClr val="tx1"/>
                </a:solidFill>
              </a:rPr>
              <a:t>Práticas em Saúde </a:t>
            </a:r>
          </a:p>
          <a:p>
            <a:pPr algn="l">
              <a:buFont typeface="Wingdings" pitchFamily="2" charset="2"/>
              <a:buChar char="ü"/>
            </a:pP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b="1" dirty="0">
                <a:solidFill>
                  <a:schemeClr val="tx1"/>
                </a:solidFill>
              </a:rPr>
              <a:t>Saúde auditiva</a:t>
            </a:r>
          </a:p>
          <a:p>
            <a:pPr algn="l">
              <a:buFont typeface="Wingdings" pitchFamily="2" charset="2"/>
              <a:buChar char="ü"/>
            </a:pPr>
            <a:r>
              <a:rPr lang="pt-BR" sz="3200" b="1" dirty="0">
                <a:solidFill>
                  <a:schemeClr val="tx1"/>
                </a:solidFill>
              </a:rPr>
              <a:t>Saúde ocular</a:t>
            </a:r>
          </a:p>
          <a:p>
            <a:pPr algn="l">
              <a:buFont typeface="Wingdings" pitchFamily="2" charset="2"/>
              <a:buChar char="ü"/>
            </a:pPr>
            <a:r>
              <a:rPr lang="pt-BR" sz="3200" b="1" dirty="0">
                <a:solidFill>
                  <a:schemeClr val="tx1"/>
                </a:solidFill>
              </a:rPr>
              <a:t>Escovação supervisionada</a:t>
            </a:r>
          </a:p>
          <a:p>
            <a:pPr algn="l">
              <a:buFont typeface="Wingdings" pitchFamily="2" charset="2"/>
              <a:buChar char="ü"/>
            </a:pPr>
            <a:r>
              <a:rPr lang="pt-BR" sz="3200" b="1" dirty="0">
                <a:solidFill>
                  <a:schemeClr val="tx1"/>
                </a:solidFill>
              </a:rPr>
              <a:t>Ação coletiva de exame bucal</a:t>
            </a:r>
          </a:p>
          <a:p>
            <a:pPr algn="l">
              <a:buFont typeface="Wingdings" pitchFamily="2" charset="2"/>
              <a:buChar char="ü"/>
            </a:pPr>
            <a:r>
              <a:rPr lang="pt-BR" sz="3200" b="1" dirty="0">
                <a:solidFill>
                  <a:schemeClr val="tx1"/>
                </a:solidFill>
              </a:rPr>
              <a:t>Desenvolvimento da linguagem</a:t>
            </a:r>
          </a:p>
          <a:p>
            <a:pPr>
              <a:buFont typeface="Wingdings" pitchFamily="2" charset="2"/>
              <a:buChar char="ü"/>
            </a:pPr>
            <a:endParaRPr lang="pt-BR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sz="40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sz="2800" b="1" dirty="0"/>
          </a:p>
          <a:p>
            <a:endParaRPr lang="pt-BR" dirty="0"/>
          </a:p>
          <a:p>
            <a:pPr>
              <a:buFont typeface="Wingdings" pitchFamily="2" charset="2"/>
              <a:buChar char="ü"/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5871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31 - RESUMO DO RELATÓRIO MONITORAMENTO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256930"/>
              </p:ext>
            </p:extLst>
          </p:nvPr>
        </p:nvGraphicFramePr>
        <p:xfrm>
          <a:off x="0" y="700443"/>
          <a:ext cx="9144000" cy="6157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699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5871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32 - RESUMO DO RELATÓRIO MONITORAMENTO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254338"/>
              </p:ext>
            </p:extLst>
          </p:nvPr>
        </p:nvGraphicFramePr>
        <p:xfrm>
          <a:off x="0" y="587152"/>
          <a:ext cx="9036496" cy="615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776431" y="796986"/>
            <a:ext cx="351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Incremento de 19,66% </a:t>
            </a:r>
          </a:p>
        </p:txBody>
      </p:sp>
    </p:spTree>
    <p:extLst>
      <p:ext uri="{BB962C8B-B14F-4D97-AF65-F5344CB8AC3E}">
        <p14:creationId xmlns:p14="http://schemas.microsoft.com/office/powerpoint/2010/main" val="3825144478"/>
      </p:ext>
    </p:extLst>
  </p:cSld>
  <p:clrMapOvr>
    <a:masterClrMapping/>
  </p:clrMapOvr>
  <p:transition spd="slow">
    <p:cov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156" y="188640"/>
            <a:ext cx="8933688" cy="562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BR" b="1" dirty="0"/>
              <a:t>33 - Relatório de Conduta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391702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37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00" y="0"/>
            <a:ext cx="9108000" cy="1332000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rgbClr val="0070C0"/>
                </a:solidFill>
              </a:rPr>
              <a:t>Cont. Coordenações e Responsabilidades Técnicas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000" y="1329298"/>
            <a:ext cx="9108000" cy="5472000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t-BR" sz="3200" b="1" dirty="0">
                <a:solidFill>
                  <a:srgbClr val="000066"/>
                </a:solidFill>
              </a:rPr>
              <a:t>Vigilância Sanitária – VISA </a:t>
            </a:r>
          </a:p>
          <a:p>
            <a:pPr algn="ctr">
              <a:buFont typeface="Wingdings" pitchFamily="2" charset="2"/>
              <a:buChar char="v"/>
            </a:pPr>
            <a:r>
              <a:rPr lang="pt-BR" sz="3200" b="1" dirty="0">
                <a:solidFill>
                  <a:srgbClr val="000066"/>
                </a:solidFill>
              </a:rPr>
              <a:t>Vigilância Epidemiológica</a:t>
            </a:r>
          </a:p>
          <a:p>
            <a:pPr algn="ctr"/>
            <a:r>
              <a:rPr lang="pt-BR" sz="3200" b="1" dirty="0">
                <a:solidFill>
                  <a:srgbClr val="0070C0"/>
                </a:solidFill>
              </a:rPr>
              <a:t>George Lino da Silva</a:t>
            </a:r>
          </a:p>
          <a:p>
            <a:pPr algn="ctr"/>
            <a:endParaRPr lang="pt-BR" sz="3200" b="1" dirty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pt-BR" sz="3200" b="1" dirty="0">
                <a:solidFill>
                  <a:srgbClr val="000066"/>
                </a:solidFill>
              </a:rPr>
              <a:t>Núcleo de Apoio a Saúde da Família</a:t>
            </a:r>
          </a:p>
          <a:p>
            <a:pPr algn="ctr">
              <a:buFont typeface="Wingdings" pitchFamily="2" charset="2"/>
              <a:buChar char="ü"/>
            </a:pPr>
            <a:r>
              <a:rPr lang="pt-BR" sz="3200" b="1" dirty="0">
                <a:solidFill>
                  <a:srgbClr val="0070C0"/>
                </a:solidFill>
              </a:rPr>
              <a:t>Camila Lima Medeiros</a:t>
            </a:r>
          </a:p>
          <a:p>
            <a:pPr algn="ctr">
              <a:buFont typeface="Wingdings" pitchFamily="2" charset="2"/>
              <a:buChar char="v"/>
            </a:pPr>
            <a:r>
              <a:rPr lang="pt-BR" sz="3200" b="1" dirty="0">
                <a:solidFill>
                  <a:srgbClr val="000066"/>
                </a:solidFill>
              </a:rPr>
              <a:t>Saúde Bucal</a:t>
            </a:r>
          </a:p>
          <a:p>
            <a:pPr algn="ctr">
              <a:buFont typeface="Wingdings" pitchFamily="2" charset="2"/>
              <a:buChar char="ü"/>
            </a:pPr>
            <a:r>
              <a:rPr lang="pt-BR" sz="3200" b="1" dirty="0" err="1">
                <a:solidFill>
                  <a:srgbClr val="0070C0"/>
                </a:solidFill>
              </a:rPr>
              <a:t>Samadah</a:t>
            </a:r>
            <a:r>
              <a:rPr lang="pt-BR" sz="3200" b="1" dirty="0">
                <a:solidFill>
                  <a:srgbClr val="0070C0"/>
                </a:solidFill>
              </a:rPr>
              <a:t> Carolina Lima</a:t>
            </a: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4970"/>
            <a:ext cx="8534401" cy="65916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34 - RELATÓRIO DE CONDUTA 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412611"/>
              </p:ext>
            </p:extLst>
          </p:nvPr>
        </p:nvGraphicFramePr>
        <p:xfrm>
          <a:off x="-25758" y="694130"/>
          <a:ext cx="9144000" cy="616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473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13208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b="1" dirty="0"/>
              <a:t>35 - Desfecho de Visita Domiciliar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842018"/>
              </p:ext>
            </p:extLst>
          </p:nvPr>
        </p:nvGraphicFramePr>
        <p:xfrm>
          <a:off x="251520" y="1628800"/>
          <a:ext cx="8682930" cy="46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580112" y="6093296"/>
            <a:ext cx="351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Incremento de 12,47% </a:t>
            </a:r>
          </a:p>
        </p:txBody>
      </p:sp>
    </p:spTree>
    <p:extLst>
      <p:ext uri="{BB962C8B-B14F-4D97-AF65-F5344CB8AC3E}">
        <p14:creationId xmlns:p14="http://schemas.microsoft.com/office/powerpoint/2010/main" val="42744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BD678-6DC5-46F9-81EA-6931B546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43125"/>
            <a:ext cx="6347713" cy="1008112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EXAMES LABORATORIAIS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492884-679F-46E5-AC89-8A65C1B0A98D}"/>
              </a:ext>
            </a:extLst>
          </p:cNvPr>
          <p:cNvSpPr txBox="1"/>
          <p:nvPr/>
        </p:nvSpPr>
        <p:spPr>
          <a:xfrm>
            <a:off x="1751806" y="5625306"/>
            <a:ext cx="590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2" tooltip="https://pt.wikipedia.org/wiki/Laborat%C3%B3rio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3" tooltip="https://creativecommons.org/licenses/by-sa/3.0/"/>
              </a:rPr>
              <a:t>CC BY-SA</a:t>
            </a:r>
            <a:endParaRPr lang="pt-BR" sz="900"/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C7ABB207-6344-431C-9D0D-6AA50B9FE0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56984" cy="60758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34265"/>
      </p:ext>
    </p:extLst>
  </p:cSld>
  <p:clrMapOvr>
    <a:masterClrMapping/>
  </p:clrMapOvr>
  <p:transition spd="slow">
    <p:pull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325"/>
            <a:ext cx="9143999" cy="7311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36 - Exames Solicitados e Avaliados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706502"/>
              </p:ext>
            </p:extLst>
          </p:nvPr>
        </p:nvGraphicFramePr>
        <p:xfrm>
          <a:off x="4499992" y="1340768"/>
          <a:ext cx="3756125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212691248"/>
              </p:ext>
            </p:extLst>
          </p:nvPr>
        </p:nvGraphicFramePr>
        <p:xfrm>
          <a:off x="4643998" y="737493"/>
          <a:ext cx="4500001" cy="600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126133209"/>
              </p:ext>
            </p:extLst>
          </p:nvPr>
        </p:nvGraphicFramePr>
        <p:xfrm>
          <a:off x="19838" y="816842"/>
          <a:ext cx="4500000" cy="60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090647755"/>
              </p:ext>
            </p:extLst>
          </p:nvPr>
        </p:nvGraphicFramePr>
        <p:xfrm>
          <a:off x="4594308" y="816842"/>
          <a:ext cx="4500000" cy="60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21941" y="1870085"/>
            <a:ext cx="1914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/>
              <a:t>Aumento de 280%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25867" y="3717032"/>
            <a:ext cx="1914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/>
              <a:t>Aumento de 741%</a:t>
            </a:r>
          </a:p>
        </p:txBody>
      </p:sp>
    </p:spTree>
    <p:extLst>
      <p:ext uri="{BB962C8B-B14F-4D97-AF65-F5344CB8AC3E}">
        <p14:creationId xmlns:p14="http://schemas.microsoft.com/office/powerpoint/2010/main" val="64171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0" y="-14344"/>
            <a:ext cx="9108000" cy="900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0066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37 - Resumo: Exames Laboratoriais</a:t>
            </a:r>
            <a:r>
              <a:rPr lang="pt-BR" sz="2400" b="1" dirty="0">
                <a:solidFill>
                  <a:srgbClr val="000066"/>
                </a:solidFill>
              </a:rPr>
              <a:t> </a:t>
            </a:r>
            <a:br>
              <a:rPr lang="pt-BR" sz="2400" b="1" dirty="0">
                <a:solidFill>
                  <a:srgbClr val="000066"/>
                </a:solidFill>
              </a:rPr>
            </a:br>
            <a:r>
              <a:rPr lang="pt-BR" sz="2400" b="1" dirty="0">
                <a:solidFill>
                  <a:srgbClr val="000066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2º QUADRIMESTRE 2017/2018</a:t>
            </a:r>
            <a:endParaRPr lang="pt-BR" sz="2400" b="1" dirty="0">
              <a:solidFill>
                <a:srgbClr val="000066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50157"/>
              </p:ext>
            </p:extLst>
          </p:nvPr>
        </p:nvGraphicFramePr>
        <p:xfrm>
          <a:off x="0" y="921610"/>
          <a:ext cx="9108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91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E5C82-77FD-4D27-840C-3987B985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VACINAS APLICADAS</a:t>
            </a:r>
          </a:p>
        </p:txBody>
      </p:sp>
      <p:pic>
        <p:nvPicPr>
          <p:cNvPr id="2050" name="Picture 2" descr="Resultado de imagem para VACINAS E ZE GOTINHA">
            <a:extLst>
              <a:ext uri="{FF2B5EF4-FFF2-40B4-BE49-F238E27FC236}">
                <a16:creationId xmlns:a16="http://schemas.microsoft.com/office/drawing/2014/main" id="{50FDC31B-1D5B-4A71-8E4B-D249BC2469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3"/>
            <a:ext cx="2664296" cy="44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VACINAS E ZE GOTINHA">
            <a:extLst>
              <a:ext uri="{FF2B5EF4-FFF2-40B4-BE49-F238E27FC236}">
                <a16:creationId xmlns:a16="http://schemas.microsoft.com/office/drawing/2014/main" id="{D1B1B5A3-6AE6-42A0-B980-A2F76DE05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4824"/>
            <a:ext cx="44767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08000" cy="900000"/>
          </a:xfrm>
          <a:gradFill>
            <a:gsLst>
              <a:gs pos="39000">
                <a:schemeClr val="accent1">
                  <a:lumMod val="75000"/>
                </a:schemeClr>
              </a:gs>
              <a:gs pos="88000">
                <a:schemeClr val="accent4">
                  <a:tint val="9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0066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38 - Resumo: Total de Vacinas</a:t>
            </a:r>
            <a:r>
              <a:rPr lang="pt-BR" sz="2400" b="1" dirty="0">
                <a:solidFill>
                  <a:srgbClr val="000066"/>
                </a:solidFill>
              </a:rPr>
              <a:t> </a:t>
            </a:r>
            <a:br>
              <a:rPr lang="pt-BR" sz="2400" b="1" dirty="0">
                <a:solidFill>
                  <a:srgbClr val="000066"/>
                </a:solidFill>
              </a:rPr>
            </a:br>
            <a:r>
              <a:rPr lang="pt-BR" sz="2400" b="1" dirty="0">
                <a:solidFill>
                  <a:srgbClr val="000066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2º QUADRIMESTRE 2017/2018</a:t>
            </a:r>
            <a:endParaRPr lang="pt-BR" sz="2400" b="1" dirty="0">
              <a:solidFill>
                <a:srgbClr val="000066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736136"/>
              </p:ext>
            </p:extLst>
          </p:nvPr>
        </p:nvGraphicFramePr>
        <p:xfrm>
          <a:off x="0" y="903248"/>
          <a:ext cx="9144000" cy="595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275856" y="1196752"/>
            <a:ext cx="2993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/>
              <a:t>Aumento de 50%</a:t>
            </a:r>
          </a:p>
        </p:txBody>
      </p:sp>
    </p:spTree>
    <p:extLst>
      <p:ext uri="{BB962C8B-B14F-4D97-AF65-F5344CB8AC3E}">
        <p14:creationId xmlns:p14="http://schemas.microsoft.com/office/powerpoint/2010/main" val="1781456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37AA7-0E64-492F-A236-AEB374746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994849" cy="1320800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RASTREAMENTO DE CÂNCER</a:t>
            </a:r>
          </a:p>
        </p:txBody>
      </p:sp>
      <p:pic>
        <p:nvPicPr>
          <p:cNvPr id="3074" name="Picture 2" descr="Resultado de imagem para rASTREAMENTO DE CANCER">
            <a:extLst>
              <a:ext uri="{FF2B5EF4-FFF2-40B4-BE49-F238E27FC236}">
                <a16:creationId xmlns:a16="http://schemas.microsoft.com/office/drawing/2014/main" id="{BEA17835-482C-4D32-9274-8DFB555B5C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700808"/>
            <a:ext cx="8424936" cy="46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394500"/>
      </p:ext>
    </p:extLst>
  </p:cSld>
  <p:clrMapOvr>
    <a:masterClrMapping/>
  </p:clrMapOvr>
  <p:transition spd="slow">
    <p:comb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334E6-8169-45BC-931E-2F6F3848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4"/>
            <a:ext cx="9144000" cy="835918"/>
          </a:xfrm>
          <a:pattFill prst="pct20">
            <a:fgClr>
              <a:srgbClr val="002060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39 - Rastreamento de Câncer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2º Quadrimestre 2017/2018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1CCB9272-B8F2-425F-93A1-3587707672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292929"/>
              </p:ext>
            </p:extLst>
          </p:nvPr>
        </p:nvGraphicFramePr>
        <p:xfrm>
          <a:off x="323528" y="1052736"/>
          <a:ext cx="828092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1245224"/>
      </p:ext>
    </p:extLst>
  </p:cSld>
  <p:clrMapOvr>
    <a:masterClrMapping/>
  </p:clrMapOvr>
  <p:transition spd="slow">
    <p:pull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6DA4D-1912-49F1-924F-B1162F37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09600"/>
            <a:ext cx="7490793" cy="803176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SISPRENATAL</a:t>
            </a:r>
          </a:p>
        </p:txBody>
      </p:sp>
      <p:pic>
        <p:nvPicPr>
          <p:cNvPr id="4104" name="Picture 8" descr="Resultado de imagem para sisprenatal">
            <a:extLst>
              <a:ext uri="{FF2B5EF4-FFF2-40B4-BE49-F238E27FC236}">
                <a16:creationId xmlns:a16="http://schemas.microsoft.com/office/drawing/2014/main" id="{8D07941B-FE90-4537-80E5-790A0F5227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48400"/>
            <a:ext cx="2929864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4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08000" cy="1728192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4000" b="1" dirty="0">
                <a:solidFill>
                  <a:srgbClr val="0070C0"/>
                </a:solidFill>
              </a:rPr>
              <a:t>Cont...</a:t>
            </a:r>
            <a:br>
              <a:rPr lang="pt-BR" sz="4000" b="1" dirty="0">
                <a:solidFill>
                  <a:srgbClr val="0070C0"/>
                </a:solidFill>
              </a:rPr>
            </a:br>
            <a:r>
              <a:rPr lang="pt-BR" sz="4000" b="1" dirty="0">
                <a:solidFill>
                  <a:srgbClr val="0070C0"/>
                </a:solidFill>
              </a:rPr>
              <a:t>Coordenações e Responsabilidades Técnicas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000" y="1728192"/>
            <a:ext cx="9108000" cy="5112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pt-BR" sz="3200" b="1" dirty="0">
                <a:solidFill>
                  <a:srgbClr val="002060"/>
                </a:solidFill>
              </a:rPr>
              <a:t>Assistência</a:t>
            </a:r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3200" b="1" dirty="0">
                <a:solidFill>
                  <a:srgbClr val="002060"/>
                </a:solidFill>
              </a:rPr>
              <a:t>Farmacêutica</a:t>
            </a:r>
          </a:p>
          <a:p>
            <a:pPr algn="ctr">
              <a:buFont typeface="Wingdings" pitchFamily="2" charset="2"/>
              <a:buChar char="ü"/>
            </a:pPr>
            <a:r>
              <a:rPr lang="pt-BR" sz="3200" b="1" dirty="0">
                <a:solidFill>
                  <a:srgbClr val="0070C0"/>
                </a:solidFill>
              </a:rPr>
              <a:t>André  Gustavo </a:t>
            </a:r>
            <a:r>
              <a:rPr lang="pt-BR" sz="3200" b="1" dirty="0" err="1">
                <a:solidFill>
                  <a:srgbClr val="0070C0"/>
                </a:solidFill>
              </a:rPr>
              <a:t>Concentino</a:t>
            </a:r>
            <a:endParaRPr lang="pt-BR" sz="3200" b="1" dirty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pt-BR" sz="3200" b="1" dirty="0">
                <a:solidFill>
                  <a:srgbClr val="002060"/>
                </a:solidFill>
              </a:rPr>
              <a:t>Central</a:t>
            </a:r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3200" b="1" dirty="0">
                <a:solidFill>
                  <a:srgbClr val="002060"/>
                </a:solidFill>
              </a:rPr>
              <a:t>de</a:t>
            </a:r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3200" b="1" dirty="0">
                <a:solidFill>
                  <a:srgbClr val="002060"/>
                </a:solidFill>
              </a:rPr>
              <a:t>Marcação</a:t>
            </a:r>
          </a:p>
          <a:p>
            <a:pPr algn="ctr">
              <a:buFont typeface="Wingdings" pitchFamily="2" charset="2"/>
              <a:buChar char="ü"/>
            </a:pPr>
            <a:r>
              <a:rPr lang="pt-BR" sz="3200" b="1" dirty="0" err="1">
                <a:solidFill>
                  <a:srgbClr val="0070C0"/>
                </a:solidFill>
              </a:rPr>
              <a:t>Francimária</a:t>
            </a:r>
            <a:r>
              <a:rPr lang="pt-BR" sz="3200" b="1" dirty="0">
                <a:solidFill>
                  <a:srgbClr val="0070C0"/>
                </a:solidFill>
              </a:rPr>
              <a:t> Barbosa de M. Silva  </a:t>
            </a:r>
          </a:p>
          <a:p>
            <a:pPr algn="ctr">
              <a:buFont typeface="Wingdings" pitchFamily="2" charset="2"/>
              <a:buChar char="ü"/>
            </a:pPr>
            <a:r>
              <a:rPr lang="pt-BR" sz="3200" b="1" dirty="0">
                <a:solidFill>
                  <a:srgbClr val="0070C0"/>
                </a:solidFill>
              </a:rPr>
              <a:t>Jéssica </a:t>
            </a:r>
            <a:r>
              <a:rPr lang="pt-BR" sz="3200" b="1" dirty="0" err="1">
                <a:solidFill>
                  <a:srgbClr val="0070C0"/>
                </a:solidFill>
              </a:rPr>
              <a:t>Heloiza</a:t>
            </a:r>
            <a:r>
              <a:rPr lang="pt-BR" sz="3200" b="1" dirty="0">
                <a:solidFill>
                  <a:srgbClr val="0070C0"/>
                </a:solidFill>
              </a:rPr>
              <a:t> Costa de Souza</a:t>
            </a:r>
          </a:p>
          <a:p>
            <a:pPr algn="ctr">
              <a:buFont typeface="Wingdings" pitchFamily="2" charset="2"/>
              <a:buChar char="v"/>
            </a:pPr>
            <a:r>
              <a:rPr lang="pt-BR" sz="3200" b="1" dirty="0">
                <a:solidFill>
                  <a:srgbClr val="002060"/>
                </a:solidFill>
              </a:rPr>
              <a:t>Auxiliar</a:t>
            </a:r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3200" b="1" dirty="0">
                <a:solidFill>
                  <a:srgbClr val="002060"/>
                </a:solidFill>
              </a:rPr>
              <a:t>Técnico</a:t>
            </a:r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3200" b="1" dirty="0">
                <a:solidFill>
                  <a:srgbClr val="002060"/>
                </a:solidFill>
              </a:rPr>
              <a:t>Administrativo</a:t>
            </a:r>
          </a:p>
          <a:p>
            <a:pPr algn="ctr">
              <a:buFont typeface="Wingdings" pitchFamily="2" charset="2"/>
              <a:buChar char="ü"/>
            </a:pPr>
            <a:r>
              <a:rPr lang="pt-BR" sz="3200" b="1" dirty="0">
                <a:solidFill>
                  <a:srgbClr val="0070C0"/>
                </a:solidFill>
              </a:rPr>
              <a:t>Maria Nilza Dantas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334E6-8169-45BC-931E-2F6F3848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4"/>
            <a:ext cx="9144000" cy="835918"/>
          </a:xfrm>
          <a:pattFill prst="pct90">
            <a:fgClr>
              <a:srgbClr val="008000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40 – SISPRÉNATAL</a:t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>2º Quadrimestre 2017/2018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1CCB9272-B8F2-425F-93A1-3587707672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363897"/>
              </p:ext>
            </p:extLst>
          </p:nvPr>
        </p:nvGraphicFramePr>
        <p:xfrm>
          <a:off x="0" y="836712"/>
          <a:ext cx="9144000" cy="602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85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Resultado de imagem para vigilÃ¢ncia sanitaria e epidemiolÃ³gica">
            <a:extLst>
              <a:ext uri="{FF2B5EF4-FFF2-40B4-BE49-F238E27FC236}">
                <a16:creationId xmlns:a16="http://schemas.microsoft.com/office/drawing/2014/main" id="{88DB14FA-9C61-4103-BCBB-4B2DDD79F0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6603875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211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7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-100000"/>
                    </a14:imgEffect>
                    <a14:imgEffect>
                      <a14:brightnessContrast bright="4000" contrast="-27000"/>
                    </a14:imgEffect>
                  </a14:imgLayer>
                </a14:imgProps>
              </a:ext>
            </a:extLst>
          </a:blip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" y="26634"/>
            <a:ext cx="9036000" cy="666062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/>
              <a:t>41 - Vigilância Sanitária Municipal (VISA)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394307"/>
              </p:ext>
            </p:extLst>
          </p:nvPr>
        </p:nvGraphicFramePr>
        <p:xfrm>
          <a:off x="36000" y="692696"/>
          <a:ext cx="9072000" cy="621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3084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7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-100000"/>
                    </a14:imgEffect>
                    <a14:imgEffect>
                      <a14:brightnessContrast bright="4000" contrast="-27000"/>
                    </a14:imgEffect>
                  </a14:imgLayer>
                </a14:imgProps>
              </a:ext>
            </a:extLst>
          </a:blip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" y="26634"/>
            <a:ext cx="9036000" cy="666062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dirty="0"/>
              <a:t>42 – Relatório de movimento mensal (SISÁGUA)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671307"/>
              </p:ext>
            </p:extLst>
          </p:nvPr>
        </p:nvGraphicFramePr>
        <p:xfrm>
          <a:off x="36000" y="692696"/>
          <a:ext cx="9072000" cy="621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661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CA3E8-C475-4A3C-B6D9-F95441B3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60648"/>
            <a:ext cx="8354889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VIGILÂNCIA EPIDEMIOLÓGICA</a:t>
            </a:r>
          </a:p>
        </p:txBody>
      </p:sp>
      <p:pic>
        <p:nvPicPr>
          <p:cNvPr id="6146" name="Picture 2" descr="Resultado de imagem para VIGILÃNCIA SANITARIA E EPIDEMIOLÃGICA">
            <a:extLst>
              <a:ext uri="{FF2B5EF4-FFF2-40B4-BE49-F238E27FC236}">
                <a16:creationId xmlns:a16="http://schemas.microsoft.com/office/drawing/2014/main" id="{1D66CFCD-0988-48F9-9D08-970F275C5D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4" y="1124744"/>
            <a:ext cx="3211506" cy="172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m relacionada">
            <a:extLst>
              <a:ext uri="{FF2B5EF4-FFF2-40B4-BE49-F238E27FC236}">
                <a16:creationId xmlns:a16="http://schemas.microsoft.com/office/drawing/2014/main" id="{DF4805F0-8A3F-4A0F-93AB-FFA50831E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62133"/>
            <a:ext cx="3528392" cy="197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m para VIGILÃNCIA SANITARIA E EPIDEMIOLÃGICA">
            <a:extLst>
              <a:ext uri="{FF2B5EF4-FFF2-40B4-BE49-F238E27FC236}">
                <a16:creationId xmlns:a16="http://schemas.microsoft.com/office/drawing/2014/main" id="{5D0A605E-7328-46D7-B718-F553157FD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41288"/>
            <a:ext cx="230619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m para VIGILÃNCIA SANITARIA E EPIDEMIOLÃGICA">
            <a:extLst>
              <a:ext uri="{FF2B5EF4-FFF2-40B4-BE49-F238E27FC236}">
                <a16:creationId xmlns:a16="http://schemas.microsoft.com/office/drawing/2014/main" id="{BF548B92-01F4-4A8E-A2E7-484312ABD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62133"/>
            <a:ext cx="273630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m para vigilÃ¢ncia sanitaria e epidemiolÃ³gica">
            <a:extLst>
              <a:ext uri="{FF2B5EF4-FFF2-40B4-BE49-F238E27FC236}">
                <a16:creationId xmlns:a16="http://schemas.microsoft.com/office/drawing/2014/main" id="{A0DC557B-1815-4C81-A0CC-E8D49B693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30" y="2564904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04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7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-100000"/>
                    </a14:imgEffect>
                    <a14:imgEffect>
                      <a14:brightnessContrast bright="4000" contrast="-27000"/>
                    </a14:imgEffect>
                  </a14:imgLayer>
                </a14:imgProps>
              </a:ext>
            </a:extLst>
          </a:blip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" y="0"/>
            <a:ext cx="9036000" cy="666062"/>
          </a:xfrm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/>
              <a:t>43 - Vigilância Epidemiológica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272002"/>
              </p:ext>
            </p:extLst>
          </p:nvPr>
        </p:nvGraphicFramePr>
        <p:xfrm>
          <a:off x="36000" y="692696"/>
          <a:ext cx="9072000" cy="621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75020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7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-100000"/>
                    </a14:imgEffect>
                    <a14:imgEffect>
                      <a14:brightnessContrast bright="4000" contrast="-27000"/>
                    </a14:imgEffect>
                  </a14:imgLayer>
                </a14:imgProps>
              </a:ext>
            </a:extLst>
          </a:blip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84" y="8099"/>
            <a:ext cx="9108000" cy="756000"/>
          </a:xfrm>
          <a:pattFill prst="pct60">
            <a:fgClr>
              <a:srgbClr val="2E83C3">
                <a:lumMod val="75000"/>
              </a:srgbClr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/>
              <a:t>44 – Relatório de movimento mensal (TB)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032363"/>
              </p:ext>
            </p:extLst>
          </p:nvPr>
        </p:nvGraphicFramePr>
        <p:xfrm>
          <a:off x="36000" y="692696"/>
          <a:ext cx="9144000" cy="621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71890275"/>
      </p:ext>
    </p:extLst>
  </p:cSld>
  <p:clrMapOvr>
    <a:masterClrMapping/>
  </p:clrMapOvr>
  <p:transition spd="slow">
    <p:wedg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21FA5-5784-41EB-9CE8-D72B9DB9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864096"/>
          </a:xfrm>
          <a:pattFill prst="lgConfetti">
            <a:fgClr>
              <a:schemeClr val="accent1"/>
            </a:fgClr>
            <a:bgClr>
              <a:schemeClr val="bg1"/>
            </a:bgClr>
          </a:pattFill>
          <a:scene3d>
            <a:camera prst="perspectiveAbove"/>
            <a:lightRig rig="threePt" dir="tl"/>
          </a:scene3d>
          <a:sp3d prstMaterial="plastic">
            <a:bevelT w="1143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Combate as Endemias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B7294B5-59B2-43D4-B7D2-693F3B24A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6348413" cy="3173253"/>
          </a:xfrm>
        </p:spPr>
      </p:pic>
    </p:spTree>
    <p:extLst>
      <p:ext uri="{BB962C8B-B14F-4D97-AF65-F5344CB8AC3E}">
        <p14:creationId xmlns:p14="http://schemas.microsoft.com/office/powerpoint/2010/main" val="17562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A6E8E-84CB-4E92-BCA6-FC58F628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8282881" cy="594147"/>
          </a:xfrm>
          <a:pattFill prst="trellis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Agentes de Combate as Endemias - Metas Alcançadas</a:t>
            </a:r>
          </a:p>
        </p:txBody>
      </p:sp>
      <p:pic>
        <p:nvPicPr>
          <p:cNvPr id="7170" name="Picture 2" descr="Resultado de imagem para AGENTES DE ENDEMIAS">
            <a:extLst>
              <a:ext uri="{FF2B5EF4-FFF2-40B4-BE49-F238E27FC236}">
                <a16:creationId xmlns:a16="http://schemas.microsoft.com/office/drawing/2014/main" id="{B5CBDDA6-C8B7-4BFA-A306-8F144BF003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84903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AGENTES DE ENDEMIAS">
            <a:extLst>
              <a:ext uri="{FF2B5EF4-FFF2-40B4-BE49-F238E27FC236}">
                <a16:creationId xmlns:a16="http://schemas.microsoft.com/office/drawing/2014/main" id="{B07EAE5D-A860-45E6-AC98-4593EC38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74" y="1592784"/>
            <a:ext cx="3167912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m para agentes de combate Ã s endemias- calazar - imagens">
            <a:extLst>
              <a:ext uri="{FF2B5EF4-FFF2-40B4-BE49-F238E27FC236}">
                <a16:creationId xmlns:a16="http://schemas.microsoft.com/office/drawing/2014/main" id="{1DE877B5-C5CB-46B3-91D7-A8FDB38F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72" y="1484784"/>
            <a:ext cx="2912214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m para agentes de combate Ã s endemias- tracoma - imagens">
            <a:extLst>
              <a:ext uri="{FF2B5EF4-FFF2-40B4-BE49-F238E27FC236}">
                <a16:creationId xmlns:a16="http://schemas.microsoft.com/office/drawing/2014/main" id="{2E448F17-D0DB-4EC1-B5BF-53650A404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29" y="459402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50068"/>
      </p:ext>
    </p:extLst>
  </p:cSld>
  <p:clrMapOvr>
    <a:masterClrMapping/>
  </p:clrMapOvr>
  <p:transition spd="slow">
    <p:wheel spokes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8662" y="44624"/>
            <a:ext cx="9144000" cy="850106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800" dirty="0">
                <a:solidFill>
                  <a:srgbClr val="0070C0"/>
                </a:solidFill>
              </a:rPr>
              <a:t>45 – Metas Alcançadas com Base no Planejamento                   AGENTES DE COMBATE AS ENDEMIAS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52779"/>
              </p:ext>
            </p:extLst>
          </p:nvPr>
        </p:nvGraphicFramePr>
        <p:xfrm>
          <a:off x="0" y="980728"/>
          <a:ext cx="913533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5680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3719" y="0"/>
            <a:ext cx="9144000" cy="764846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Setor</a:t>
            </a:r>
            <a:r>
              <a:rPr lang="pt-BR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pt-BR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Digitação</a:t>
            </a:r>
            <a:endParaRPr lang="pt-B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764846"/>
            <a:ext cx="9144000" cy="6191866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divo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pt-BR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pt-BR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RESPONSABILIDADE TÉCNICA</a:t>
            </a:r>
          </a:p>
          <a:p>
            <a:pPr algn="ctr">
              <a:buFont typeface="Wingdings" pitchFamily="2" charset="2"/>
              <a:buChar char="ü"/>
            </a:pPr>
            <a:endParaRPr lang="pt-BR" sz="2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4FEE"/>
                </a:solidFill>
              </a:rPr>
              <a:t>Kleber da Silva Freire</a:t>
            </a:r>
          </a:p>
          <a:p>
            <a:pPr algn="ctr"/>
            <a:r>
              <a:rPr lang="pt-BR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</a:p>
          <a:p>
            <a:pPr algn="ctr">
              <a:buFont typeface="Wingdings" pitchFamily="2" charset="2"/>
              <a:buChar char="ü"/>
            </a:pPr>
            <a:r>
              <a:rPr lang="pt-BR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Janaina</a:t>
            </a:r>
            <a:r>
              <a:rPr lang="pt-BR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Teixeira</a:t>
            </a:r>
            <a:r>
              <a:rPr lang="pt-BR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</a:t>
            </a:r>
            <a:r>
              <a:rPr lang="pt-BR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Oliveira</a:t>
            </a:r>
            <a:r>
              <a:rPr lang="pt-BR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Farias</a:t>
            </a:r>
          </a:p>
          <a:p>
            <a:pPr algn="ctr">
              <a:buFont typeface="Wingdings" pitchFamily="2" charset="2"/>
              <a:buChar char="ü"/>
            </a:pPr>
            <a:endParaRPr lang="pt-BR" sz="2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pt-BR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Wingdings" pitchFamily="2" charset="2"/>
              <a:buChar char="ü"/>
            </a:pPr>
            <a:endParaRPr lang="pt-BR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pt-BR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08000" cy="1052736"/>
          </a:xfrm>
          <a:pattFill prst="pct40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t-BR" sz="2400" b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46 – Imóveis Visitados/Trabalhados – Agentes de Endemias </a:t>
            </a:r>
            <a:br>
              <a:rPr lang="pt-BR" sz="2400" b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1600" b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2º Quadrimestre - 2017/2018</a:t>
            </a:r>
            <a:br>
              <a:rPr lang="pt-BR" sz="1600" b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400" b="1" dirty="0">
                <a:solidFill>
                  <a:srgbClr val="0070C0"/>
                </a:solidFill>
              </a:rPr>
              <a:t> </a:t>
            </a:r>
            <a:br>
              <a:rPr lang="pt-BR" sz="2400" b="1" dirty="0">
                <a:solidFill>
                  <a:srgbClr val="0070C0"/>
                </a:solidFill>
              </a:rPr>
            </a:br>
            <a:r>
              <a:rPr lang="pt-BR" sz="24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1º QUADRIMESTRE 2017/2018</a:t>
            </a:r>
            <a:endParaRPr lang="pt-BR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870763"/>
              </p:ext>
            </p:extLst>
          </p:nvPr>
        </p:nvGraphicFramePr>
        <p:xfrm>
          <a:off x="0" y="1124744"/>
          <a:ext cx="9108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0865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84E1A-1C39-43D1-92D4-19747344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08000" cy="112474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APOIO DIAGNÓSTICO </a:t>
            </a:r>
            <a:b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EXAMES DE IMAGENS/RAIO X E OUTROS</a:t>
            </a:r>
          </a:p>
        </p:txBody>
      </p:sp>
      <p:pic>
        <p:nvPicPr>
          <p:cNvPr id="8194" name="Picture 2" descr="Resultado de imagem para radiodiagnÃ³stico exames de alta complexidade - imagens">
            <a:extLst>
              <a:ext uri="{FF2B5EF4-FFF2-40B4-BE49-F238E27FC236}">
                <a16:creationId xmlns:a16="http://schemas.microsoft.com/office/drawing/2014/main" id="{90AC3789-8879-4CC8-92E9-1364200F57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3" y="1484784"/>
            <a:ext cx="4032000" cy="21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m para SALA DE RAIO X - imagens">
            <a:extLst>
              <a:ext uri="{FF2B5EF4-FFF2-40B4-BE49-F238E27FC236}">
                <a16:creationId xmlns:a16="http://schemas.microsoft.com/office/drawing/2014/main" id="{DF3CADE2-0E84-4876-BDFC-667EC753E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52" y="4672933"/>
            <a:ext cx="3508518" cy="206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m relacionada">
            <a:extLst>
              <a:ext uri="{FF2B5EF4-FFF2-40B4-BE49-F238E27FC236}">
                <a16:creationId xmlns:a16="http://schemas.microsoft.com/office/drawing/2014/main" id="{A8F9CE1A-93A2-4E37-B490-4803B6EED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77272"/>
            <a:ext cx="900000" cy="5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m para SALA DE RAIO X - imagens">
            <a:extLst>
              <a:ext uri="{FF2B5EF4-FFF2-40B4-BE49-F238E27FC236}">
                <a16:creationId xmlns:a16="http://schemas.microsoft.com/office/drawing/2014/main" id="{2278B116-4F61-4CF9-8562-E08DC059E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5" y="502002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esultado de imagem para densitometria">
            <a:extLst>
              <a:ext uri="{FF2B5EF4-FFF2-40B4-BE49-F238E27FC236}">
                <a16:creationId xmlns:a16="http://schemas.microsoft.com/office/drawing/2014/main" id="{5F13FFC7-21D7-4FE3-BA98-E87B09FE9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67" y="1141067"/>
            <a:ext cx="3132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334E6-8169-45BC-931E-2F6F3848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4"/>
            <a:ext cx="9144000" cy="1124744"/>
          </a:xfrm>
          <a:pattFill prst="dotGrid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47 – Autorização de Procedimento Ambulatorial (APAC) e COPIRN– 2º Quadrimestre 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1CCB9272-B8F2-425F-93A1-3587707672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063026"/>
              </p:ext>
            </p:extLst>
          </p:nvPr>
        </p:nvGraphicFramePr>
        <p:xfrm>
          <a:off x="0" y="1125538"/>
          <a:ext cx="9144000" cy="573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72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11E31-377F-4266-9028-1B28885C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5" y="19147"/>
            <a:ext cx="9144002" cy="52623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800" dirty="0"/>
              <a:t>48 - TOTAL DE EXAMES DE IMAGEM – RAIO X e OUTROS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1F750CE1-417F-4BAC-A5F5-459549858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742449"/>
              </p:ext>
            </p:extLst>
          </p:nvPr>
        </p:nvGraphicFramePr>
        <p:xfrm>
          <a:off x="9495" y="545379"/>
          <a:ext cx="9134506" cy="631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2094937"/>
      </p:ext>
    </p:extLst>
  </p:cSld>
  <p:clrMapOvr>
    <a:masterClrMapping/>
  </p:clrMapOvr>
  <p:transition spd="slow">
    <p:randomBar dir="vert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11E31-377F-4266-9028-1B28885C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448"/>
            <a:ext cx="9144002" cy="103028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800" dirty="0"/>
              <a:t>49 - Autorizações de Internamentos Hospitalares (</a:t>
            </a:r>
            <a:r>
              <a:rPr lang="pt-BR" sz="2800" dirty="0" err="1"/>
              <a:t>AIHs</a:t>
            </a:r>
            <a:r>
              <a:rPr lang="pt-BR" sz="2800" dirty="0"/>
              <a:t>)   Procedimentos Cirúrgicos diversos 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1F750CE1-417F-4BAC-A5F5-4595498586A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1" y="1052736"/>
          <a:ext cx="9194091" cy="580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652120" y="6165304"/>
            <a:ext cx="324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Incremento de 1,72%</a:t>
            </a:r>
          </a:p>
        </p:txBody>
      </p:sp>
    </p:spTree>
    <p:extLst>
      <p:ext uri="{BB962C8B-B14F-4D97-AF65-F5344CB8AC3E}">
        <p14:creationId xmlns:p14="http://schemas.microsoft.com/office/powerpoint/2010/main" val="2900998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11E31-377F-4266-9028-1B28885C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0" y="22448"/>
            <a:ext cx="9180000" cy="1030288"/>
          </a:xfrm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200" dirty="0"/>
              <a:t>50 - Autorizações de Internamentos Hospitalares (</a:t>
            </a:r>
            <a:r>
              <a:rPr lang="pt-BR" sz="3200" dirty="0" err="1"/>
              <a:t>AIHs</a:t>
            </a:r>
            <a:r>
              <a:rPr lang="pt-BR" sz="3200" dirty="0"/>
              <a:t>)   Procedimentos Cirúrgicos diversos 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1F750CE1-417F-4BAC-A5F5-459549858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28141"/>
              </p:ext>
            </p:extLst>
          </p:nvPr>
        </p:nvGraphicFramePr>
        <p:xfrm>
          <a:off x="-1" y="1052736"/>
          <a:ext cx="9194091" cy="580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3797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61903-268A-4E4F-9F9A-7CF5915F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1"/>
            <a:ext cx="8784976" cy="700005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Assistência Farmacêutica</a:t>
            </a:r>
          </a:p>
        </p:txBody>
      </p:sp>
      <p:pic>
        <p:nvPicPr>
          <p:cNvPr id="15362" name="Picture 2" descr="Resultado de imagem para Assistencia farmacÃªutica">
            <a:extLst>
              <a:ext uri="{FF2B5EF4-FFF2-40B4-BE49-F238E27FC236}">
                <a16:creationId xmlns:a16="http://schemas.microsoft.com/office/drawing/2014/main" id="{2366B00E-885F-4382-94C8-C1D22DF487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sultado de imagem para Assistencia farmacÃªutica">
            <a:extLst>
              <a:ext uri="{FF2B5EF4-FFF2-40B4-BE49-F238E27FC236}">
                <a16:creationId xmlns:a16="http://schemas.microsoft.com/office/drawing/2014/main" id="{CC5FEA29-869C-412B-8A62-54A3DD31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esultado de imagem para farmÃ¡cia na unidade de saÃºde">
            <a:extLst>
              <a:ext uri="{FF2B5EF4-FFF2-40B4-BE49-F238E27FC236}">
                <a16:creationId xmlns:a16="http://schemas.microsoft.com/office/drawing/2014/main" id="{23BA2984-C550-4C0D-ABE9-63EABBAFC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08" y="2492896"/>
            <a:ext cx="3137702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Resultado de imagem para farmÃ¡cia na unidade de saÃºde">
            <a:extLst>
              <a:ext uri="{FF2B5EF4-FFF2-40B4-BE49-F238E27FC236}">
                <a16:creationId xmlns:a16="http://schemas.microsoft.com/office/drawing/2014/main" id="{135C1F82-680D-4070-8A73-21F14051E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21" y="1032892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Resultado de imagem para receita mÃ©dica">
            <a:extLst>
              <a:ext uri="{FF2B5EF4-FFF2-40B4-BE49-F238E27FC236}">
                <a16:creationId xmlns:a16="http://schemas.microsoft.com/office/drawing/2014/main" id="{83168635-3CCA-4CC5-B81F-8DCAE1411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2952750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26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22128" cy="1301006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51</a:t>
            </a:r>
            <a:r>
              <a:rPr lang="pt-BR" b="1" dirty="0">
                <a:solidFill>
                  <a:schemeClr val="tx1"/>
                </a:solidFill>
                <a:effectLst/>
              </a:rPr>
              <a:t> - Exames </a:t>
            </a:r>
            <a:r>
              <a:rPr lang="pt-BR" sz="2700" b="1" dirty="0">
                <a:solidFill>
                  <a:schemeClr val="tx1"/>
                </a:solidFill>
                <a:effectLst/>
              </a:rPr>
              <a:t> </a:t>
            </a:r>
            <a:br>
              <a:rPr lang="pt-BR" sz="2700" b="1" dirty="0">
                <a:solidFill>
                  <a:schemeClr val="tx1"/>
                </a:solidFill>
                <a:effectLst/>
              </a:rPr>
            </a:br>
            <a:r>
              <a:rPr lang="pt-BR" sz="2700" b="1" dirty="0">
                <a:solidFill>
                  <a:schemeClr val="tx1"/>
                </a:solidFill>
                <a:effectLst/>
              </a:rPr>
              <a:t>Apoio Diagnóstico – Média e Alta Complexidade</a:t>
            </a:r>
            <a:r>
              <a:rPr lang="pt-BR" sz="2700" b="1" dirty="0">
                <a:solidFill>
                  <a:schemeClr val="tx1"/>
                </a:solidFill>
              </a:rPr>
              <a:t/>
            </a:r>
            <a:br>
              <a:rPr lang="pt-BR" sz="2700" b="1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(Central de Marcação)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374070"/>
              </p:ext>
            </p:extLst>
          </p:nvPr>
        </p:nvGraphicFramePr>
        <p:xfrm>
          <a:off x="611560" y="1356962"/>
          <a:ext cx="8322128" cy="5384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1331640" y="2699334"/>
            <a:ext cx="2808312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2.697</a:t>
            </a:r>
          </a:p>
          <a:p>
            <a:pPr algn="ctr"/>
            <a:r>
              <a:rPr lang="pt-BR" sz="2800" dirty="0">
                <a:solidFill>
                  <a:schemeClr val="tx1"/>
                </a:solidFill>
              </a:rPr>
              <a:t>Nº de receitas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1331640" y="4257072"/>
            <a:ext cx="2808312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3.603</a:t>
            </a:r>
          </a:p>
          <a:p>
            <a:pPr algn="ctr"/>
            <a:r>
              <a:rPr lang="pt-BR" sz="3200" dirty="0">
                <a:solidFill>
                  <a:schemeClr val="tx1"/>
                </a:solidFill>
              </a:rPr>
              <a:t>Nº de itens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2CBA60C-7825-4308-A131-0CD97E859474}"/>
              </a:ext>
            </a:extLst>
          </p:cNvPr>
          <p:cNvSpPr/>
          <p:nvPr/>
        </p:nvSpPr>
        <p:spPr>
          <a:xfrm>
            <a:off x="5126551" y="2190268"/>
            <a:ext cx="3834426" cy="383442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8" name="Retângulo de cantos arredondados 4">
            <a:extLst>
              <a:ext uri="{FF2B5EF4-FFF2-40B4-BE49-F238E27FC236}">
                <a16:creationId xmlns:a16="http://schemas.microsoft.com/office/drawing/2014/main" id="{3A1BBEBC-1A06-48A1-BA14-BB1018283CD1}"/>
              </a:ext>
            </a:extLst>
          </p:cNvPr>
          <p:cNvSpPr/>
          <p:nvPr/>
        </p:nvSpPr>
        <p:spPr>
          <a:xfrm>
            <a:off x="5639608" y="2835834"/>
            <a:ext cx="2808312" cy="100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4.120</a:t>
            </a:r>
          </a:p>
          <a:p>
            <a:pPr algn="ctr"/>
            <a:r>
              <a:rPr lang="pt-BR" sz="2800" dirty="0">
                <a:solidFill>
                  <a:schemeClr val="tx1"/>
                </a:solidFill>
              </a:rPr>
              <a:t>Nº de receitas</a:t>
            </a:r>
          </a:p>
        </p:txBody>
      </p:sp>
      <p:sp>
        <p:nvSpPr>
          <p:cNvPr id="10" name="Retângulo de cantos arredondados 4">
            <a:extLst>
              <a:ext uri="{FF2B5EF4-FFF2-40B4-BE49-F238E27FC236}">
                <a16:creationId xmlns:a16="http://schemas.microsoft.com/office/drawing/2014/main" id="{720FBB6A-DCA4-4A13-91FE-D6657BE4235D}"/>
              </a:ext>
            </a:extLst>
          </p:cNvPr>
          <p:cNvSpPr/>
          <p:nvPr/>
        </p:nvSpPr>
        <p:spPr>
          <a:xfrm>
            <a:off x="5651562" y="4173176"/>
            <a:ext cx="2808312" cy="100807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143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5.783</a:t>
            </a:r>
          </a:p>
          <a:p>
            <a:pPr algn="ctr"/>
            <a:r>
              <a:rPr lang="pt-BR" sz="2800" dirty="0">
                <a:solidFill>
                  <a:schemeClr val="tx1"/>
                </a:solidFill>
              </a:rPr>
              <a:t>Nº de itens</a:t>
            </a:r>
          </a:p>
        </p:txBody>
      </p:sp>
    </p:spTree>
    <p:extLst>
      <p:ext uri="{BB962C8B-B14F-4D97-AF65-F5344CB8AC3E}">
        <p14:creationId xmlns:p14="http://schemas.microsoft.com/office/powerpoint/2010/main" val="2185827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11E31-377F-4266-9028-1B28885C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448"/>
            <a:ext cx="9180000" cy="58715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3200" dirty="0"/>
              <a:t>52 - Atendimento na Unidade Mista Santa Isabel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1F750CE1-417F-4BAC-A5F5-459549858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143563"/>
              </p:ext>
            </p:extLst>
          </p:nvPr>
        </p:nvGraphicFramePr>
        <p:xfrm>
          <a:off x="14090" y="596994"/>
          <a:ext cx="9180000" cy="62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788024" y="4869160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/>
              <a:t>Decréscimo de 6,89%</a:t>
            </a:r>
          </a:p>
        </p:txBody>
      </p:sp>
    </p:spTree>
    <p:extLst>
      <p:ext uri="{BB962C8B-B14F-4D97-AF65-F5344CB8AC3E}">
        <p14:creationId xmlns:p14="http://schemas.microsoft.com/office/powerpoint/2010/main" val="22860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11E31-377F-4266-9028-1B28885C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448"/>
            <a:ext cx="9180000" cy="58715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3200" dirty="0"/>
              <a:t>Vale a pena ler e colocar em prática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1F750CE1-417F-4BAC-A5F5-4595498586A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090" y="596994"/>
          <a:ext cx="9180000" cy="62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4DB161A2-28F0-4BB6-9A16-9C144040D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" y="609600"/>
            <a:ext cx="9158812" cy="62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74325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08000" cy="864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2700" b="1" dirty="0">
                <a:solidFill>
                  <a:schemeClr val="accent6">
                    <a:lumMod val="50000"/>
                  </a:schemeClr>
                </a:solidFill>
              </a:rPr>
              <a:t>Coordenações e/ou Responsabilidade Técnica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000" y="908720"/>
            <a:ext cx="9108000" cy="5904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endParaRPr lang="pt-BR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pt-BR" sz="32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Unidade Mista Santa Izabel</a:t>
            </a:r>
          </a:p>
          <a:p>
            <a:pPr algn="ctr">
              <a:buFont typeface="Wingdings" pitchFamily="2" charset="2"/>
              <a:buChar char="Ø"/>
            </a:pPr>
            <a:r>
              <a:rPr lang="pt-BR" sz="32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Alessandro Gomes  </a:t>
            </a:r>
          </a:p>
          <a:p>
            <a:pPr algn="ctr"/>
            <a:r>
              <a:rPr lang="pt-BR" sz="32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Coordenador</a:t>
            </a:r>
          </a:p>
          <a:p>
            <a:pPr algn="ctr"/>
            <a:endParaRPr lang="pt-BR" sz="8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pt-BR" sz="3200" b="1" dirty="0">
                <a:ln w="11430"/>
                <a:solidFill>
                  <a:srgbClr val="1A0C6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Enf. </a:t>
            </a:r>
            <a:r>
              <a:rPr lang="pt-BR" sz="3200" b="1" dirty="0" err="1">
                <a:ln w="11430"/>
                <a:solidFill>
                  <a:srgbClr val="1A0C6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Tilson</a:t>
            </a:r>
            <a:r>
              <a:rPr lang="pt-BR" sz="3200" b="1" dirty="0">
                <a:ln w="11430"/>
                <a:solidFill>
                  <a:srgbClr val="1A0C6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Eduardo de Alencar Deca  </a:t>
            </a:r>
          </a:p>
          <a:p>
            <a:pPr algn="ctr"/>
            <a:r>
              <a:rPr lang="pt-BR" sz="30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(Responsável  Técnico de Enfermagem</a:t>
            </a:r>
            <a:r>
              <a:rPr lang="pt-BR" sz="3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algn="ctr"/>
            <a:endParaRPr lang="pt-BR" sz="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pt-BR" sz="32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Médico: Silvestre Cabral de Moura Neto  </a:t>
            </a:r>
          </a:p>
          <a:p>
            <a:pPr algn="ctr"/>
            <a:r>
              <a:rPr lang="pt-BR" sz="32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t-BR" sz="32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Diretor Clínico</a:t>
            </a:r>
          </a:p>
          <a:p>
            <a:pPr>
              <a:buFont typeface="Wingdings" pitchFamily="2" charset="2"/>
              <a:buChar char="v"/>
            </a:pPr>
            <a:endParaRPr lang="pt-BR" sz="2400" b="1" dirty="0">
              <a:ln w="11430"/>
              <a:solidFill>
                <a:srgbClr val="00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pt-BR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pt-B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pt-B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acetado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Facetado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ado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Facetado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Facetado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ado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Facetado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Facetado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ado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acetado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Facetado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ado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acetado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Facetado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ado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Facetado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Facetado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ado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Facetado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Facetado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ado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Facetado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Facetado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ado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Facetado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Facetado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ado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Facetado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Facetado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ado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Facetado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Facetado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ado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10101</TotalTime>
  <Words>1337</Words>
  <Application>Microsoft Office PowerPoint</Application>
  <PresentationFormat>Apresentação na tela (4:3)</PresentationFormat>
  <Paragraphs>429</Paragraphs>
  <Slides>89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89</vt:i4>
      </vt:variant>
    </vt:vector>
  </HeadingPairs>
  <TitlesOfParts>
    <vt:vector size="97" baseType="lpstr">
      <vt:lpstr>Arial</vt:lpstr>
      <vt:lpstr>Arial Rounded MT Bold</vt:lpstr>
      <vt:lpstr>Arial Unicode MS</vt:lpstr>
      <vt:lpstr>Calibri</vt:lpstr>
      <vt:lpstr>Trebuchet MS</vt:lpstr>
      <vt:lpstr>Wingdings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Coordenações e Responsabilidades Técnicas</vt:lpstr>
      <vt:lpstr>Cont. Coordenações e Responsabilidades Técnicas</vt:lpstr>
      <vt:lpstr>Cont... Coordenações e Responsabilidades Técnicas</vt:lpstr>
      <vt:lpstr>Setor de Digitação</vt:lpstr>
      <vt:lpstr> Coordenações e/ou Responsabilidade Técnica</vt:lpstr>
      <vt:lpstr>Coordenação e/ou RT</vt:lpstr>
      <vt:lpstr> Unidades de Saúde</vt:lpstr>
      <vt:lpstr>Apresentação do PowerPoint</vt:lpstr>
      <vt:lpstr>Saúde Bucal – Cirurgiões Dentistas</vt:lpstr>
      <vt:lpstr>NASF Núcleo de Apoio a Saúde da Família</vt:lpstr>
      <vt:lpstr>Apresentação do PowerPoint</vt:lpstr>
      <vt:lpstr>Apresentação do PowerPoint</vt:lpstr>
      <vt:lpstr>Apresentação do PowerPoint</vt:lpstr>
      <vt:lpstr>Apresentação do PowerPoint</vt:lpstr>
      <vt:lpstr>RELATÓRIO DE ATENDIMENTO</vt:lpstr>
      <vt:lpstr>Apresentação do PowerPoint</vt:lpstr>
      <vt:lpstr>1 - Resumo do Relatório de Atendimento  2º QUADRIMESTRE 2017/2018</vt:lpstr>
      <vt:lpstr>2 - Resumo do Relatório de Atendimento  2º QUADRIMESTRE 2017/2018</vt:lpstr>
      <vt:lpstr> 3 - Outros Tipos de Atendimentos (Consulta odontológica/NASF/Ativ. coletiva)  2º Quadrimestre </vt:lpstr>
      <vt:lpstr> 4 - Outros Tipos de Atendimentos  2º Quadrimestre 2017/2018</vt:lpstr>
      <vt:lpstr>Apresentação do PowerPoint</vt:lpstr>
      <vt:lpstr>5 - Local de Atendimento</vt:lpstr>
      <vt:lpstr>6 - Local de Atendimento</vt:lpstr>
      <vt:lpstr>7 - Local do Procedimento                                            2º Quadrimestre 2017/2018</vt:lpstr>
      <vt:lpstr>8 - Tipo de Atendimento</vt:lpstr>
      <vt:lpstr>9 - Consulta Odontológica</vt:lpstr>
      <vt:lpstr>10 - Total de Informações do Relatório de Atendimento/Procedimento  2º Quadrimestre 2017/2018 </vt:lpstr>
      <vt:lpstr>11 - RESUMO RELATÓRIO DE ATENDIMENTO</vt:lpstr>
      <vt:lpstr>RELATÓRIO DE PROCEDIMENTOS</vt:lpstr>
      <vt:lpstr>12 - PROCEDIMENTOS CONSOLIDADOS</vt:lpstr>
      <vt:lpstr>13 - PROCEDIMENTOS CONSOLIDADOS</vt:lpstr>
      <vt:lpstr>PROCEDIMENTOS</vt:lpstr>
      <vt:lpstr>14 - Relatório de Procedimento</vt:lpstr>
      <vt:lpstr>15 - Relatório de Procedimentos  </vt:lpstr>
      <vt:lpstr>16 - Todos Procedimentos + Pequenas Cirurgias</vt:lpstr>
      <vt:lpstr>17 - TESTES RÁPIDOS</vt:lpstr>
      <vt:lpstr>18 - Administração de Medicamentos</vt:lpstr>
      <vt:lpstr>19 - Administração de Medicamentos</vt:lpstr>
      <vt:lpstr>SAÚDE BUCAL</vt:lpstr>
      <vt:lpstr>20 - Saúde Bucal Resumo – Quadro comparativo – 2º Quadrimestre - 2017/2018</vt:lpstr>
      <vt:lpstr>21 - Saúde Bucal Resumo – Quadro comparativo – 2º Quadrimestre - 2017/2018</vt:lpstr>
      <vt:lpstr>22 - Total de Procedimentos Realizados  2º Quadrimestre 2017/2018</vt:lpstr>
      <vt:lpstr>Relatório de Acompanhamento</vt:lpstr>
      <vt:lpstr>Acompanhamento das Atividades na AB</vt:lpstr>
      <vt:lpstr>24 - Resumo do Acompanhamento MOTIVO DA VISITA DO ACS – 2º QUADRIMESTRE </vt:lpstr>
      <vt:lpstr>25 - Resumo do Acompanhamento MOTIVO DA VISITA DO ACS – 2º QUADRIMESTRE </vt:lpstr>
      <vt:lpstr>Problemas e Condições Avaliadas</vt:lpstr>
      <vt:lpstr>26 - Problemas/Condições avaliadas</vt:lpstr>
      <vt:lpstr>27 - Problemas/Condições avaliadas</vt:lpstr>
      <vt:lpstr>28 - Tipos de Acompanhamentos 2017/2018</vt:lpstr>
      <vt:lpstr>29 - Total de Tipos de Acompanhamentos 2017/2018</vt:lpstr>
      <vt:lpstr>30 - Relatório de Monitoramento</vt:lpstr>
      <vt:lpstr>31 - RESUMO DO RELATÓRIO MONITORAMENTO</vt:lpstr>
      <vt:lpstr>32 - RESUMO DO RELATÓRIO MONITORAMENTO</vt:lpstr>
      <vt:lpstr>33 - Relatório de Conduta</vt:lpstr>
      <vt:lpstr>34 - RELATÓRIO DE CONDUTA </vt:lpstr>
      <vt:lpstr>35 - Desfecho de Visita Domiciliar</vt:lpstr>
      <vt:lpstr>EXAMES LABORATORIAIS</vt:lpstr>
      <vt:lpstr>36 - Exames Solicitados e Avaliados</vt:lpstr>
      <vt:lpstr>37 - Resumo: Exames Laboratoriais  2º QUADRIMESTRE 2017/2018</vt:lpstr>
      <vt:lpstr>VACINAS APLICADAS</vt:lpstr>
      <vt:lpstr>38 - Resumo: Total de Vacinas  2º QUADRIMESTRE 2017/2018</vt:lpstr>
      <vt:lpstr>RASTREAMENTO DE CÂNCER</vt:lpstr>
      <vt:lpstr>39 - Rastreamento de Câncer 2º Quadrimestre 2017/2018</vt:lpstr>
      <vt:lpstr>SISPRENATAL</vt:lpstr>
      <vt:lpstr>40 – SISPRÉNATAL 2º Quadrimestre 2017/2018</vt:lpstr>
      <vt:lpstr>Apresentação do PowerPoint</vt:lpstr>
      <vt:lpstr>41 - Vigilância Sanitária Municipal (VISA)</vt:lpstr>
      <vt:lpstr>42 – Relatório de movimento mensal (SISÁGUA)</vt:lpstr>
      <vt:lpstr>VIGILÂNCIA EPIDEMIOLÓGICA</vt:lpstr>
      <vt:lpstr>43 - Vigilância Epidemiológica</vt:lpstr>
      <vt:lpstr>44 – Relatório de movimento mensal (TB)</vt:lpstr>
      <vt:lpstr>Combate as Endemias</vt:lpstr>
      <vt:lpstr>Agentes de Combate as Endemias - Metas Alcançadas</vt:lpstr>
      <vt:lpstr>45 – Metas Alcançadas com Base no Planejamento                   AGENTES DE COMBATE AS ENDEMIAS </vt:lpstr>
      <vt:lpstr> 46 – Imóveis Visitados/Trabalhados – Agentes de Endemias  2º Quadrimestre - 2017/2018                                          1º QUADRIMESTRE 2017/2018</vt:lpstr>
      <vt:lpstr>APOIO DIAGNÓSTICO   EXAMES DE IMAGENS/RAIO X E OUTROS</vt:lpstr>
      <vt:lpstr>47 – Autorização de Procedimento Ambulatorial (APAC) e COPIRN– 2º Quadrimestre </vt:lpstr>
      <vt:lpstr>48 - TOTAL DE EXAMES DE IMAGEM – RAIO X e OUTROS</vt:lpstr>
      <vt:lpstr>49 - Autorizações de Internamentos Hospitalares (AIHs)   Procedimentos Cirúrgicos diversos </vt:lpstr>
      <vt:lpstr>50 - Autorizações de Internamentos Hospitalares (AIHs)   Procedimentos Cirúrgicos diversos </vt:lpstr>
      <vt:lpstr>Assistência Farmacêutica</vt:lpstr>
      <vt:lpstr>51 - Exames   Apoio Diagnóstico – Média e Alta Complexidade (Central de Marcação)</vt:lpstr>
      <vt:lpstr>52 - Atendimento na Unidade Mista Santa Isabel</vt:lpstr>
      <vt:lpstr>Vale a pena ler e colocar em prática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BOM DIA!</dc:title>
  <dc:creator>Jolois</dc:creator>
  <cp:lastModifiedBy>CINFORMÁTICA</cp:lastModifiedBy>
  <cp:revision>543</cp:revision>
  <cp:lastPrinted>2018-06-02T18:35:46Z</cp:lastPrinted>
  <dcterms:modified xsi:type="dcterms:W3CDTF">2018-11-12T12:19:54Z</dcterms:modified>
</cp:coreProperties>
</file>